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mov" ContentType="video/quicktime"/>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3"/>
  </p:notesMasterIdLst>
  <p:handoutMasterIdLst>
    <p:handoutMasterId r:id="rId54"/>
  </p:handoutMasterIdLst>
  <p:sldIdLst>
    <p:sldId id="1000" r:id="rId2"/>
    <p:sldId id="1172" r:id="rId3"/>
    <p:sldId id="1173" r:id="rId4"/>
    <p:sldId id="1174" r:id="rId5"/>
    <p:sldId id="1169" r:id="rId6"/>
    <p:sldId id="1170" r:id="rId7"/>
    <p:sldId id="1171" r:id="rId8"/>
    <p:sldId id="1163" r:id="rId9"/>
    <p:sldId id="1153" r:id="rId10"/>
    <p:sldId id="1154" r:id="rId11"/>
    <p:sldId id="1089" r:id="rId12"/>
    <p:sldId id="1090" r:id="rId13"/>
    <p:sldId id="1091" r:id="rId14"/>
    <p:sldId id="1092" r:id="rId15"/>
    <p:sldId id="1164" r:id="rId16"/>
    <p:sldId id="1160" r:id="rId17"/>
    <p:sldId id="1155" r:id="rId18"/>
    <p:sldId id="1156" r:id="rId19"/>
    <p:sldId id="1157" r:id="rId20"/>
    <p:sldId id="1159" r:id="rId21"/>
    <p:sldId id="1161" r:id="rId22"/>
    <p:sldId id="1081" r:id="rId23"/>
    <p:sldId id="1082" r:id="rId24"/>
    <p:sldId id="1083" r:id="rId25"/>
    <p:sldId id="1085" r:id="rId26"/>
    <p:sldId id="1104" r:id="rId27"/>
    <p:sldId id="1105" r:id="rId28"/>
    <p:sldId id="1106" r:id="rId29"/>
    <p:sldId id="1107" r:id="rId30"/>
    <p:sldId id="1108" r:id="rId31"/>
    <p:sldId id="1109" r:id="rId32"/>
    <p:sldId id="1097" r:id="rId33"/>
    <p:sldId id="1096" r:id="rId34"/>
    <p:sldId id="1098" r:id="rId35"/>
    <p:sldId id="1101" r:id="rId36"/>
    <p:sldId id="1095" r:id="rId37"/>
    <p:sldId id="1116" r:id="rId38"/>
    <p:sldId id="1094" r:id="rId39"/>
    <p:sldId id="1093" r:id="rId40"/>
    <p:sldId id="1102" r:id="rId41"/>
    <p:sldId id="1112" r:id="rId42"/>
    <p:sldId id="1118" r:id="rId43"/>
    <p:sldId id="941" r:id="rId44"/>
    <p:sldId id="937" r:id="rId45"/>
    <p:sldId id="938" r:id="rId46"/>
    <p:sldId id="594" r:id="rId47"/>
    <p:sldId id="1175" r:id="rId48"/>
    <p:sldId id="1176" r:id="rId49"/>
    <p:sldId id="1177" r:id="rId50"/>
    <p:sldId id="1178" r:id="rId51"/>
    <p:sldId id="1179" r:id="rId52"/>
  </p:sldIdLst>
  <p:sldSz cx="9144000" cy="6858000" type="screen4x3"/>
  <p:notesSz cx="6858000" cy="9144000"/>
  <p:custDataLst>
    <p:tags r:id="rId5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y PC" initials="MP" lastIdx="3" clrIdx="0">
    <p:extLst>
      <p:ext uri="{19B8F6BF-5375-455C-9EA6-DF929625EA0E}">
        <p15:presenceInfo xmlns:p15="http://schemas.microsoft.com/office/powerpoint/2012/main" userId="My P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14" autoAdjust="0"/>
    <p:restoredTop sz="92614" autoAdjust="0"/>
  </p:normalViewPr>
  <p:slideViewPr>
    <p:cSldViewPr>
      <p:cViewPr varScale="1">
        <p:scale>
          <a:sx n="88" d="100"/>
          <a:sy n="88" d="100"/>
        </p:scale>
        <p:origin x="1166" y="67"/>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8" d="100"/>
          <a:sy n="48" d="100"/>
        </p:scale>
        <p:origin x="275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29T10:54:47.569" idx="2">
    <p:pos x="10" y="10"/>
    <p:text/>
    <p:extLst>
      <p:ext uri="{C676402C-5697-4E1C-873F-D02D1690AC5C}">
        <p15:threadingInfo xmlns:p15="http://schemas.microsoft.com/office/powerpoint/2012/main" timeZoneBias="-330"/>
      </p:ext>
    </p:extLst>
  </p:cm>
  <p:cm authorId="1" dt="2020-05-29T10:54:48.694" idx="3">
    <p:pos x="106" y="106"/>
    <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30-05-2020</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5-30T04:21:12.060"/>
    </inkml:context>
    <inkml:brush xml:id="br0">
      <inkml:brushProperty name="width" value="0.05292" units="cm"/>
      <inkml:brushProperty name="height" value="0.05292" units="cm"/>
      <inkml:brushProperty name="color" value="#FF0000"/>
    </inkml:brush>
  </inkml:definitions>
  <inkml:trace contextRef="#ctx0" brushRef="#br0">18769 7768 103 0,'0'0'0'16,"0"0"-5"-16,0 0 5 15,0 0 61-15,0 0 5 16,0 0 10-16,0-19-6 16,0 14 11-16,0 1-3 15,0-1-62-15,0 4-11 16,0-1 24-16,0 2 7 0,0 0-36 15,0 0 0-15,0 0-5 16,-3 0-5-16,2 2 9 16,-2 8 1-16,-2 3 0 15,1 2 1-15,-1 5 0 16,0 6 1-16,2 5-2 16,0 9 0-16,1 13 0 15,2 10 0-15,-2 8 5 16,-1 9-5-16,-1 7-3 15,-1 5 3-15,-2 10 1 16,-1 5-1-16,-5 5 2 16,1 0 0-16,-4 0-2 15,3 4 0-15,2 9 6 0,5 5-3 16,4 12 0-16,1 1-2 16,-2 0 1-16,-3-4-1 15,-7-6-2-15,-4-9 1 16,-5-3 0-16,-8-2 1 15,0-1 0-15,-4 0-1 16,1-1 6-16,0-7 1 16,4-5 4-16,7-6-2 15,6-6-4-15,4-4-3 16,4-6 1-16,7-1 1 16,1-1 6-16,0-4-2 15,0-6-5-15,3-7-2 0,10-10-2 16,-1-5-31-1,-7-48-74-15,2-1-200 0</inkml:trace>
  <inkml:trace contextRef="#ctx0" brushRef="#br0" timeOffset="1019.521">23870 12110 291 0,'0'0'19'0,"0"0"58"0,-86-13-5 16,60 10-10-16,-13 0 3 16,-7 1-3-16,-11-3-13 15,-7-1 2-15,-6 0-11 16,-3 2-8-16,0 1-7 15,1 3-22-15,-2 0-1 16,-6 3-1-16,-9 11-2 16,-12-2 2-16,-10 2 0 15,-5-4-1-15,-10-4 0 16,-3-6 0-16,-7 0 1 16,-12-4 3-16,0-10-2 15,2-1-1-15,0 2 0 0,6 4-1 16,2 2 0-16,1 3 0 15,0 2-2-15,4 2 2 16,-1 0-6-16,1 0 0 16,6 0-7-16,1 0 6 15,-7-4-3-15,-7-13 3 16,-8-4 6-16,-4-2 1 16,10 4 0-16,10 5 0 15,16 3 3-15,14 5-3 16,12 4 1-16,8 2-1 15,1 0 0-15,7 0-1 16,-4 0-34-16,0 0 6 16,2-4 3-16,5-5 4 15,5-2-3-15,5-3 11 16,3 2 9-16,7-1 5 0,12 6 3 16,12 2-3-16,14 0-48 15,8 2-16-15,5 1 35 16,0 2 28-16,0 0 1 15,0 0 0-15,0 0-2 16,0 0-40-16,0 0-106 16</inkml:trace>
  <inkml:trace contextRef="#ctx0" brushRef="#br0" timeOffset="2115.8659">18818 12487 152 0,'0'0'54'0,"0"0"50"0,0 0-11 15,107 0-6-15,-72 0-2 16,5 0-45-16,2-2 16 16,4-2-16-16,6 4-5 15,4 0-14-15,12 0 12 16,8 0-9-16,11 0-5 16,4 0 11-16,7 0-9 15,7 0-13-15,5 0 5 16,3 6-7-16,7 1-4 15,4 0 0-15,3 0-2 16,5 0-1-16,4 0-1 16,4 2 1-16,3-3 1 15,-2 3 1-15,-4-2 0 16,-7-2-1-16,-9 3-1 16,-14-4 0-16,-11 0-13 0,-17 0-6 15,-14-2-12-15,-12-1-31 16,-53-1-95-16,0 0-99 15</inkml:trace>
  <inkml:trace contextRef="#ctx0" brushRef="#br0" timeOffset="2452.739">20825 12633 721 0,'0'0'23'0,"0"0"25"16,0 0-38-16,0 0-1 15,-27 75 8-15,20-38-14 16,-1 7-1-16,2 0 0 15,1 1 4-15,-2 3 5 16,1 1 1-16,2 0-9 16,2 2 2-16,2-1-5 15,0-6-4-15,0-4-24 16,0-8-29-16,5-3-51 16,-1-28-84-16,-1-1-128 15</inkml:trace>
  <inkml:trace contextRef="#ctx0" brushRef="#br0" timeOffset="2807.7849">21302 13079 213 0,'0'0'0'16,"0"0"-86"-16</inkml:trace>
  <inkml:trace contextRef="#ctx0" brushRef="#br0" timeOffset="3015.9113">20918 13032 318 0,'0'0'58'0,"-108"-29"15"15,42 17-38-15,-4 4-13 16,3 3-22-16,3 2-18 16,2 0 7-16,3 0 11 15,-2 0 2-15,-2 2 1 0,1-2 9 16,0 2 15-1,14 1-14-15,19 0-13 0,29 0-21 16,3 0-229-16</inkml:trace>
  <inkml:trace contextRef="#ctx0" brushRef="#br0" timeOffset="4313.5648">20943 13143 39 0,'0'0'388'0,"0"0"-304"16,0 0 66-16,0 0-46 16,0 0-32-16,0 0-34 15,0 22 2-15,-6-12-18 0,-3 6-1 16,-1 1-11 0,2 2-5-16,3 0-5 0,4-1 2 15,1-4-2-15,0-1-3 16,0-4-14-16,1-6 2 15,10-1-12-15,4-2 13 16,1 0 12-16,7-10-10 16,-1-10-16-16,-1 0-18 15,1 1 11-15,-1 4 21 16,-4 3 14-16,0 4 18 16,-3 2 15-16,-2 2-3 15,-8 4 2-15,1 0-13 16,-5 0-8-16,1 0-11 0,-1 17 1 15,0 3 11-15,0-1-9 16,0 0 3-16,0-2-3 16,0-5-3-16,0-2 0 15,3-3 0-15,15-4-1 16,2-3-15-16,7 0-8 16,-1 0 7-16,1-14-24 15,-2-3-3-15,-4 1 0 16,-3 3 31-16,-3 5 13 15,-4 2 15-15,-5 5 17 16,-3 0 12-16,-3 1-15 16,0 0-5-16,1 0-11 15,4 0-9-15,2 5-2 16,0 6-1-16,4 0 1 0,7 1-2 16,7 0 0-1,6-5-3-15,4 1-2 0,1-6-1 16,-2-2-3-16,0 0 0 15,-4 0 2-15,-5 0 0 16,-4-10 1-16,-7 4-10 16,-4 0 12-16,-3 4 4 15,-2-3 2-15,-2 4-2 16,-1-1 9-16,-2 2 7 16,0 0-6-16,0 0 1 15,0 0-2-15,0 0-9 16,0 0-1-16,0 8 1 0,0 6-1 15,7 0 2-15,14 0 0 16,9-3 1-16,10 0 1 16,9-4-2-16,2-1-1 15,0-4 0-15,-4-2-2 16,-6 0-15-16,-7-2-7 16,-10-8 5-16,-12 0 18 15,-10 3 1-15,-2 1 11 16,0 2 14-16,-16 2-23 15,-11 0-1-15,-4 2 1 16,1 0-2-16,7 0 0 16,6 6-2-16,5 3 2 15,5 0-37-15,-2-3-40 0,9-6-100 16,-3 0-104 0</inkml:trace>
  <inkml:trace contextRef="#ctx0" brushRef="#br0" timeOffset="5363.3652">16653 10936 344 0,'0'0'19'0,"0"0"-14"16,0 0 1-16,0 0-3 16,0 0 34-16,0 0 6 15,0 0 39-15,27 43 41 16,-25-41-45-16,-1-1-11 15,-1-1-42-15,0 0-7 16,2 0-8-16,-2 0-6 16,0 0-3-16,3 0 1 15,4 0 1-15,5 0-1 0,3-3-1 16,3-8 1-16,-2-11-1 16,2-9-2-16,0-17 0 15,0-22-17-15,-4-20 7 16,2-25-32-16,-1-20-6 15,3-7-17-15,1-6 38 16,4 5-5-16,-3 11-54 16,-2 19 87-16,-4 27 13 15,-8 26 25-15,0 26-11 16,-5 15 2-16,2 10 47 16,-3 9-32-16,0 3-44 15,0 23-1-15,0 20 1 16,-6 19 2-16,-4 20 12 15,-1 9-11-15,4 6 4 0,7 0-5 16,0-5-1-16,0-9-1 16,18-15-4-16,1-16-17 15,2-21 3-15,-1-19 2 16,-1-15-3-16,-4-1 17 16,-2-35 2-16,-1-13 0 15,2-11-37-15,-1-8-110 16,-10 37-71-16,0 4-48 15</inkml:trace>
  <inkml:trace contextRef="#ctx0" brushRef="#br0" timeOffset="5536.9359">17067 9671 424 0,'0'0'58'16,"0"0"11"-16,-96 10 13 15,56 35-69-15,-6 9 29 16,-1 3-8-16,4 2-19 15,8-4-5-15,9 3-8 16,11-6-2-16,5-3-17 16,10-39-101-16,0-6-249 15</inkml:trace>
  <inkml:trace contextRef="#ctx0" brushRef="#br0" timeOffset="5867.6033">16810 8913 566 0,'0'0'0'0,"0"0"4"15,0 0-2-15,122 24 0 0,-54-18 0 16,3-2 0 0,1-2-2-16,-5-2 4 0,-6 0 6 15,-4 0-2-15,-11-6-8 16,-40-2-4-16,-6 1-133 15</inkml:trace>
  <inkml:trace contextRef="#ctx0" brushRef="#br0" timeOffset="6062.5034">17169 8774 569 0,'0'0'50'0,"-58"94"-43"15,32-41 8-15,-1 6 3 0,1 4-13 16,7 2-1-16,3 1-2 16,6-9-1-16,9-12-1 15,1-17-39-15,0-28-74 16,4-1-216-16</inkml:trace>
  <inkml:trace contextRef="#ctx0" brushRef="#br0" timeOffset="6571.0156">17450 9025 532 0,'0'0'2'0,"3"72"-2"16,-6-20 9-16,-9 5-4 15,1 0 4-15,6-8-3 16,2-8-4-16,3-9 3 15,0-11-4-15,0-8 4 16,8-10 20-16,6-3 6 16,6 0-15-16,3-23-16 15,4-8-37-15,-2-6 18 16,0 6 14-16,-5 10 5 16,-6 9 18-16,-4 6 18 15,-3 6-30-15,-2 0-6 16,0 2 1-16,-1 11 4 0,0 5 13 15,-2 2-9-15,-1-3-4 16,2-2-2-16,5-4-2 16,7-5 0-16,4 0 1 15,10-6-2-15,4 0-23 16,-2 0-32-16,3-11-2 16,-5-9-21-16,-6-2 30 15,-9 2-58-15,-8 6 104 16,-6 4 2-16,-2 7 40 15,-19 3-39-15,-1 0 38 16,-2 12 0-16,0 11-12 16,2 7-25-16,4 3 5 15,11-5-3-15,7-4-4 0,6-1-2 16,11-21-22-16,6 3-39 16</inkml:trace>
  <inkml:trace contextRef="#ctx0" brushRef="#br0" timeOffset="8866.1843">18487 11772 160 0,'0'0'303'16,"0"0"-296"-16,0 0-7 16,0 0-40-16,0 0-2 15,0 0 32-15,-9-2 10 0,9 2 37 16,0 0 66 0,0 0-3-16,0 0-18 0,0-2-50 15,0-1-27-15,0 0-5 16,0-6-24-16,3-1 21 15,2-2-23-15,2-3 26 16,-1 0 4-16,-2-2 7 16,4-3 15-16,-2 0-14 15,4-2-12-15,-1 1-23 16,0-2-24-16,3-2-31 16,2-2 77-16,-1 0 1 15,2-4 0-15,0-3 10 0,0 0 15 16,1-1 14-1,-1-1-20-15,-1-1-9 0,0-2-10 16,0-2-2-16,-1-2-23 16,2-3-16-16,2-1 27 15,-1 2 11-15,5-1 3 16,0 3 3-16,1-3 1 16,2 3 16-16,0-4 9 15,0 2-13-15,-1-3-9 16,2 3 6-16,0-1-5 15,2 2 1-15,-2 1-7 16,2 0 1-16,-2 1-3 16,-1-1 2-16,0 2 1 15,0-1-3-15,0-1 0 16,1 2 1-16,4 2-1 0,4 0 1 16,2-1 2-1,1 0-3-15,1 1 4 0,-4 0-4 16,-2 2 2-16,-2-2-1 15,-4 3-2-15,0-1 1 16,0 1-2-16,6-1-6 16,6-2 0-16,5 2 7 15,5 1 0-15,4 3 2 16,-2 3-1-16,-2 3 2 16,-4 1-1-16,-6 5 0 15,-1 0 0-15,-3-2-1 16,1-1 0-16,1-3 1 0,5-1-4 15,0 0 6-15,4 2-4 16,5 1 1-16,0 1-2 16,-3 5 0-16,-1 0 0 15,-2 3 0-15,-2-2-2 16,3 1 0-16,-1 2 3 16,2-2-1-16,-2 0 2 15,-1 2 0-15,1-4 0 16,-1 2-2-16,0-1 2 15,1 3 0-15,-1 0 0 16,0 1 0-16,-2 3 1 16,-3-1 0-16,-2 3 0 15,-4-2 0-15,1 4-1 0,0 1-1 16,4 0 1 0,3 0 0-16,1 4 0 0,2 0-2 15,1 0-4-15,1-1-16 16,-3-2 5-16,-4 1 3 15,-4 2-6-15,0 0-10 16,-3 0 16-16,0 2 13 16,1 0 1-16,0 0 0 15,2 0-1-15,3 0 1 16,2 5 0-16,1 2 0 16,2 1 1-16,1 1-1 15,1-3 0-15,-4-2 0 0,-2 0 1 16,1-1-1-1,0 0 0-15,2 3-2 0,1 0 2 16,5 4-19-16,0-2-27 16,2 2 22-16,0 0 16 15,-1 1 8-15,-3-3 0 16,-4 2 4-16,-7-2 7 16,-5-1 24-16,-7-1-3 15,-2 0-15-15,-2 1-13 16,2 2-3-16,2 5 0 15,0 0-1-15,3 5 2 16,3 0 1-16,4 4 7 16,0 3-5-16,1-2 0 15,-1-1-5-15,-3-4 2 16,-1-4-2-16,-1 1 1 0,0-3 1 16,0 1 1-16,1 2 9 15,3 1 11-15,1 5-16 16,0 2 3-16,2 2-5 15,0 4-2-15,1-1-1 16,-3 3 0-16,2-1-1 16,2 1-1-16,-1-2 0 15,-1-3 2-15,1-2-2 16,1-2-1-16,2 1 1 16,4 2 0-16,1 3 2 15,0 3-2-15,3 3 0 16,-6 3 1-16,-2 1-1 0,-2 1 0 15,-3 2 0-15,-1-3 2 16,0-2-2-16,1-3 0 16,-1-2 0-16,2 1 0 15,1 0 0-15,3 7 0 16,3 2 0-16,0 5 0 16,0 2 0-16,2 4 0 15,1 4 0-15,-1 4 0 16,0 2-3-16,2 4 6 15,1-1-4-15,0-4 1 16,-2-6 0-16,0-8-1 16,-1-3 0-16,0-4 1 15,1 1 1-15,-1 0-1 0,0 2 0 16,3 3 1-16,-3 2-1 16,2 4-2-16,0 0-14 15,-3 4-26-15,2 1-51 16,-33-41-32-16,-3-5-110 15</inkml:trace>
  <inkml:trace contextRef="#ctx0" brushRef="#br0" timeOffset="10852.3712">18442 11493 398 0,'0'0'30'16,"11"-79"2"-16,-10 41-23 15,5 1 6-15,0-1 8 16,2-6-1-16,1-2 46 16,4-5-30-16,0-2 19 15,4-4-23-15,-2 1-10 0,6-6 10 16,-5-2-7 0,5-4-13-16,1-6 0 0,6-5-7 15,8-7-6-15,5-7 5 16,6-1 3-16,3 1 16 15,3 5-5-15,7 8 5 16,-5 8-19-16,-1 6-1 16,0 3-4-16,-4 5 1 15,1-2-2-15,3-2 1 16,3-4 0-16,7-3 1 16,3-6-1-16,7-4 3 15,7-7-4-15,12-2 0 0,8 1 0 16,0 4 0-1,0 6-1-15,-2 6 1 0,-2 4 0 16,-3 0 1-16,2 1 0 16,2 0-2-16,8 0 2 15,12-6-3-15,6-4 2 16,8-4-1-16,-3 1 1 16,-4 2 0-16,-2 6-1 15,-10 8 1-15,-7 8-1 16,-6 10 1-16,-4 10 0 15,-1 5-1-15,5 5 1 16,1 5-3-16,4-2 2 16,2 3-1-16,-4-2-7 15,-3-4-7-15,-2-2 1 16,-4-5 5-16,-1 0 2 0,-5 2-8 16,-4 2-1-16,-4 8 7 15,-2 4 8-15,4 7 1 16,4 2 0-16,2 0-3 15,5 1 4-15,-1-2 2 16,2 1 1-16,0 1 3 16,3 3 10-16,5 2-14 15,5 1-1-15,3 0-1 16,12 0-1-16,7 4-17 16,11 2-39-16,8-2-19 15,-2-4-32-15,-107 0 0 16,-3 0-79-16</inkml:trace>
  <inkml:trace contextRef="#ctx0" brushRef="#br0" timeOffset="13131.7876">18700 11758 15 0,'0'0'37'16,"0"0"47"-16,0 0 72 15,0 0-50-15,0 0-2 0,0 0-24 16,0 0-17-1,65-46 12-15,-51 33-42 0,3 1-27 16,2-1 13-16,2-2-12 16,-1 2 13-16,2 0-9 15,-1 2-3-15,2 1-2 16,2 1-6-16,1-1 0 16,4 4 1-16,0-2-1 15,4 0-1-15,6 1-4 16,2-1-3-16,0-1-3 15,4 2 4-15,1 0-4 16,6 0-16-16,6 0-6 16,0-2-5-16,4-1 5 15,1-3 28-15,2-6 5 16,1 1 2-16,4-4-2 0,1 2 1 16,1-4-1-16,3 1-2 15,2 1-18-15,2-3 3 16,-2 1 10-16,0-1 3 15,-5-3 3-15,-2-3 1 16,2-3 0-16,1-5 1 16,2 3 6-16,-3-4 5 15,0 2-7-15,-2 1-3 16,1 2-1-16,1 3-1 16,0 0-2-16,1 7-5 15,-2 1 4-15,0 2-3 16,0-1-11-16,2-1-54 0,-2 0 7 15,-54 19-43-15,-6-3-34 16</inkml:trace>
  <inkml:trace contextRef="#ctx0" brushRef="#br0" timeOffset="13338.258">22272 10445 539 0,'0'0'16'15,"103"-54"-13"-15,-63 37-2 16,5 0 0-16,6 2-1 16,1 1-16-16,3 1-26 15,4-1 29-15,0 4 13 0,4-1 0 16,4-1-27-16,-3-3-28 16,-46 9-65-16,1-1-42 15</inkml:trace>
  <inkml:trace contextRef="#ctx0" brushRef="#br0" timeOffset="15351.9657">18351 11658 355 0,'0'0'45'0,"0"0"-27"15,0 0-3-15,0 0 2 0,0 0-9 16,0 0-3-16,0 0-4 16,49-63 46-16,-41 51-32 15,-1 1-7-15,1-3 26 16,2 0-24-16,-1 1 4 15,2 1-10-15,5-3-3 16,4 0-1-16,8-3-40 16,9-2-47-16,5-3 10 15,4 1 24-15,2-2-36 16,1 3 59-16,-3-1 7 16,2 1 20-16,-3 3 3 15,1-2 9-15,0 5 12 16,3-3 4-16,1 4-18 15,4 0 1-15,-2 1 1 0,-1-1 14 16,5 0 8-16,9 5 2 16,6 0-18-16,4 3-7 15,-1 2 18-15,-2 0 11 16,-4 4 2-16,-2 0-17 16,0 0-5-16,-3 0-6 15,-4 0-8-15,1 0 0 16,0 0 4-16,5 1 2 15,3 8-7-15,6 3 6 16,-7 0-8-16,-1 0-2 16,-2 2 2-16,-3 1 2 15,-3-3-2-15,-3 2 1 0,-4 1 1 16,-6-1-2-16,-3 2 5 16,2 4-3-16,0 0-1 15,2 5 0-15,0 2 1 16,3 4-1-16,-1 5-2 15,4 2-1-15,-1-1-1 16,-3 2 3-16,4-3 1 16,5 2-1-16,2-3 0 15,7-1 0-15,3-2-2 16,1-2 1-16,-3-3-3 16,-5 2-1-16,-2 3-1 15,-6-3-24-15,-44-22-68 16,-4-1-20-16</inkml:trace>
  <inkml:trace contextRef="#ctx0" brushRef="#br0" timeOffset="16380.4615">19165 11537 327 0,'0'0'60'16,"0"0"60"-16,0 0-95 15,0 0 31-15,0 0-23 16,-14-76 19-16,11 62-30 0,1 6 27 15,2 0 2-15,0 2-32 16,0 5 0-16,12 1-19 16,17 0-5-16,8 0-13 15,8 10-9-15,4 6-12 16,9-4-2-16,5 1 19 16,7 1 18-16,3-2 4 15,6 3 7-15,3-1-7 16,2 2 7-16,-1 0-6 15,-2 5 2-15,-2 1-2 16,-4 6 0-16,0 4-1 16,-1 4 2-16,-1 6-2 15,0 6-1-15,0 8 1 0,6 4-1 16,2 5-1 0,7-4-7-16,2-7-49 0,3-8-12 15,3-10 21-15,-1-8 49 16,6-3 11-16,6 0-11 15,-76-25-24-15,0 0-202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5/30/2020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a:t>
            </a:fld>
            <a:endParaRPr lang="en-US" dirty="0"/>
          </a:p>
        </p:txBody>
      </p:sp>
    </p:spTree>
    <p:extLst>
      <p:ext uri="{BB962C8B-B14F-4D97-AF65-F5344CB8AC3E}">
        <p14:creationId xmlns:p14="http://schemas.microsoft.com/office/powerpoint/2010/main" val="1201235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endParaRPr lang="en-US" altLang="en-US">
              <a:latin typeface="Arial" charset="0"/>
            </a:endParaRPr>
          </a:p>
        </p:txBody>
      </p:sp>
    </p:spTree>
    <p:extLst>
      <p:ext uri="{BB962C8B-B14F-4D97-AF65-F5344CB8AC3E}">
        <p14:creationId xmlns:p14="http://schemas.microsoft.com/office/powerpoint/2010/main" val="3845040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endParaRPr lang="en-US" altLang="en-US">
              <a:latin typeface="Arial" charset="0"/>
            </a:endParaRPr>
          </a:p>
        </p:txBody>
      </p:sp>
    </p:spTree>
    <p:extLst>
      <p:ext uri="{BB962C8B-B14F-4D97-AF65-F5344CB8AC3E}">
        <p14:creationId xmlns:p14="http://schemas.microsoft.com/office/powerpoint/2010/main" val="3054613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endParaRPr lang="en-US" altLang="en-US">
              <a:latin typeface="Arial" charset="0"/>
            </a:endParaRPr>
          </a:p>
        </p:txBody>
      </p:sp>
    </p:spTree>
    <p:extLst>
      <p:ext uri="{BB962C8B-B14F-4D97-AF65-F5344CB8AC3E}">
        <p14:creationId xmlns:p14="http://schemas.microsoft.com/office/powerpoint/2010/main" val="2900096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endParaRPr lang="en-US" altLang="en-US">
              <a:latin typeface="Arial" charset="0"/>
            </a:endParaRPr>
          </a:p>
        </p:txBody>
      </p:sp>
    </p:spTree>
    <p:extLst>
      <p:ext uri="{BB962C8B-B14F-4D97-AF65-F5344CB8AC3E}">
        <p14:creationId xmlns:p14="http://schemas.microsoft.com/office/powerpoint/2010/main" val="1787280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endParaRPr lang="en-US" altLang="en-US">
              <a:latin typeface="Arial" charset="0"/>
            </a:endParaRPr>
          </a:p>
        </p:txBody>
      </p:sp>
    </p:spTree>
    <p:extLst>
      <p:ext uri="{BB962C8B-B14F-4D97-AF65-F5344CB8AC3E}">
        <p14:creationId xmlns:p14="http://schemas.microsoft.com/office/powerpoint/2010/main" val="1440728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p:spPr>
        <p:txBody>
          <a:bodyPr/>
          <a:lstStyle/>
          <a:p>
            <a:endParaRPr lang="en-US" altLang="en-US">
              <a:latin typeface="Arial" charset="0"/>
            </a:endParaRPr>
          </a:p>
        </p:txBody>
      </p:sp>
    </p:spTree>
    <p:extLst>
      <p:ext uri="{BB962C8B-B14F-4D97-AF65-F5344CB8AC3E}">
        <p14:creationId xmlns:p14="http://schemas.microsoft.com/office/powerpoint/2010/main" val="15032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xfrm>
            <a:off x="914183" y="4343913"/>
            <a:ext cx="5029635" cy="4114361"/>
          </a:xfrm>
          <a:noFill/>
          <a:ln/>
        </p:spPr>
        <p:txBody>
          <a:bodyPr/>
          <a:lstStyle/>
          <a:p>
            <a:endParaRPr lang="en-GB" altLang="en-US" dirty="0">
              <a:latin typeface="Arial" charset="0"/>
            </a:endParaRPr>
          </a:p>
        </p:txBody>
      </p:sp>
    </p:spTree>
    <p:extLst>
      <p:ext uri="{BB962C8B-B14F-4D97-AF65-F5344CB8AC3E}">
        <p14:creationId xmlns:p14="http://schemas.microsoft.com/office/powerpoint/2010/main" val="3163338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xfrm>
            <a:off x="914183" y="4343913"/>
            <a:ext cx="5029635" cy="4114361"/>
          </a:xfrm>
          <a:noFill/>
          <a:ln/>
        </p:spPr>
        <p:txBody>
          <a:bodyPr/>
          <a:lstStyle/>
          <a:p>
            <a:endParaRPr lang="en-GB" altLang="en-US">
              <a:latin typeface="Arial" charset="0"/>
            </a:endParaRPr>
          </a:p>
        </p:txBody>
      </p:sp>
    </p:spTree>
    <p:extLst>
      <p:ext uri="{BB962C8B-B14F-4D97-AF65-F5344CB8AC3E}">
        <p14:creationId xmlns:p14="http://schemas.microsoft.com/office/powerpoint/2010/main" val="3614626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45</a:t>
            </a:fld>
            <a:endParaRPr lang="en-US" dirty="0"/>
          </a:p>
        </p:txBody>
      </p:sp>
    </p:spTree>
    <p:extLst>
      <p:ext uri="{BB962C8B-B14F-4D97-AF65-F5344CB8AC3E}">
        <p14:creationId xmlns:p14="http://schemas.microsoft.com/office/powerpoint/2010/main" val="148795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46</a:t>
            </a:fld>
            <a:endParaRPr lang="en-US" dirty="0"/>
          </a:p>
        </p:txBody>
      </p:sp>
    </p:spTree>
    <p:extLst>
      <p:ext uri="{BB962C8B-B14F-4D97-AF65-F5344CB8AC3E}">
        <p14:creationId xmlns:p14="http://schemas.microsoft.com/office/powerpoint/2010/main" val="2204888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a:t>
            </a:fld>
            <a:endParaRPr lang="en-US" dirty="0"/>
          </a:p>
        </p:txBody>
      </p:sp>
    </p:spTree>
    <p:extLst>
      <p:ext uri="{BB962C8B-B14F-4D97-AF65-F5344CB8AC3E}">
        <p14:creationId xmlns:p14="http://schemas.microsoft.com/office/powerpoint/2010/main" val="3442153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48</a:t>
            </a:fld>
            <a:endParaRPr lang="en-US" dirty="0"/>
          </a:p>
        </p:txBody>
      </p:sp>
    </p:spTree>
    <p:extLst>
      <p:ext uri="{BB962C8B-B14F-4D97-AF65-F5344CB8AC3E}">
        <p14:creationId xmlns:p14="http://schemas.microsoft.com/office/powerpoint/2010/main" val="1042174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49</a:t>
            </a:fld>
            <a:endParaRPr lang="en-US" dirty="0"/>
          </a:p>
        </p:txBody>
      </p:sp>
    </p:spTree>
    <p:extLst>
      <p:ext uri="{BB962C8B-B14F-4D97-AF65-F5344CB8AC3E}">
        <p14:creationId xmlns:p14="http://schemas.microsoft.com/office/powerpoint/2010/main" val="3089951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50</a:t>
            </a:fld>
            <a:endParaRPr lang="en-US" dirty="0"/>
          </a:p>
        </p:txBody>
      </p:sp>
    </p:spTree>
    <p:extLst>
      <p:ext uri="{BB962C8B-B14F-4D97-AF65-F5344CB8AC3E}">
        <p14:creationId xmlns:p14="http://schemas.microsoft.com/office/powerpoint/2010/main" val="3282846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51</a:t>
            </a:fld>
            <a:endParaRPr lang="en-US" dirty="0"/>
          </a:p>
        </p:txBody>
      </p:sp>
    </p:spTree>
    <p:extLst>
      <p:ext uri="{BB962C8B-B14F-4D97-AF65-F5344CB8AC3E}">
        <p14:creationId xmlns:p14="http://schemas.microsoft.com/office/powerpoint/2010/main" val="2038901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18</a:t>
            </a:fld>
            <a:endParaRPr lang="en-US" dirty="0"/>
          </a:p>
        </p:txBody>
      </p:sp>
    </p:spTree>
    <p:extLst>
      <p:ext uri="{BB962C8B-B14F-4D97-AF65-F5344CB8AC3E}">
        <p14:creationId xmlns:p14="http://schemas.microsoft.com/office/powerpoint/2010/main" val="1866008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19</a:t>
            </a:fld>
            <a:endParaRPr lang="en-US" dirty="0"/>
          </a:p>
        </p:txBody>
      </p:sp>
    </p:spTree>
    <p:extLst>
      <p:ext uri="{BB962C8B-B14F-4D97-AF65-F5344CB8AC3E}">
        <p14:creationId xmlns:p14="http://schemas.microsoft.com/office/powerpoint/2010/main" val="2721614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p:spPr>
        <p:txBody>
          <a:bodyPr/>
          <a:lstStyle/>
          <a:p>
            <a:endParaRPr lang="en-US" altLang="en-US">
              <a:latin typeface="Arial" charset="0"/>
            </a:endParaRPr>
          </a:p>
        </p:txBody>
      </p:sp>
    </p:spTree>
    <p:extLst>
      <p:ext uri="{BB962C8B-B14F-4D97-AF65-F5344CB8AC3E}">
        <p14:creationId xmlns:p14="http://schemas.microsoft.com/office/powerpoint/2010/main" val="59181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p:spPr>
        <p:txBody>
          <a:bodyPr/>
          <a:lstStyle/>
          <a:p>
            <a:endParaRPr lang="en-US" altLang="en-US">
              <a:latin typeface="Arial" charset="0"/>
            </a:endParaRPr>
          </a:p>
        </p:txBody>
      </p:sp>
    </p:spTree>
    <p:extLst>
      <p:ext uri="{BB962C8B-B14F-4D97-AF65-F5344CB8AC3E}">
        <p14:creationId xmlns:p14="http://schemas.microsoft.com/office/powerpoint/2010/main" val="2997534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a:ln/>
        </p:spPr>
        <p:txBody>
          <a:bodyPr/>
          <a:lstStyle/>
          <a:p>
            <a:endParaRPr lang="en-US" altLang="en-US">
              <a:latin typeface="Arial" charset="0"/>
            </a:endParaRPr>
          </a:p>
        </p:txBody>
      </p:sp>
    </p:spTree>
    <p:extLst>
      <p:ext uri="{BB962C8B-B14F-4D97-AF65-F5344CB8AC3E}">
        <p14:creationId xmlns:p14="http://schemas.microsoft.com/office/powerpoint/2010/main" val="3551703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a:ln/>
        </p:spPr>
        <p:txBody>
          <a:bodyPr/>
          <a:lstStyle/>
          <a:p>
            <a:endParaRPr lang="en-US" altLang="en-US">
              <a:latin typeface="Arial" charset="0"/>
            </a:endParaRPr>
          </a:p>
        </p:txBody>
      </p:sp>
    </p:spTree>
    <p:extLst>
      <p:ext uri="{BB962C8B-B14F-4D97-AF65-F5344CB8AC3E}">
        <p14:creationId xmlns:p14="http://schemas.microsoft.com/office/powerpoint/2010/main" val="1608791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a:ln/>
        </p:spPr>
        <p:txBody>
          <a:bodyPr/>
          <a:lstStyle/>
          <a:p>
            <a:endParaRPr lang="en-US" altLang="en-US">
              <a:latin typeface="Arial" charset="0"/>
            </a:endParaRPr>
          </a:p>
        </p:txBody>
      </p:sp>
    </p:spTree>
    <p:extLst>
      <p:ext uri="{BB962C8B-B14F-4D97-AF65-F5344CB8AC3E}">
        <p14:creationId xmlns:p14="http://schemas.microsoft.com/office/powerpoint/2010/main" val="4241501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B01E-0D4D-498D-8D9A-A7E9C028BA50}"/>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22060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Supervised Machine Learning</a:t>
            </a:r>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hf sldNum="0"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00919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128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6901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357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6520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6853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978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9161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062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r>
              <a:rPr lang="en-US" dirty="0">
                <a:solidFill>
                  <a:schemeClr val="tx1">
                    <a:lumMod val="65000"/>
                    <a:lumOff val="35000"/>
                  </a:schemeClr>
                </a:solidFill>
                <a:cs typeface="Arial"/>
              </a:rPr>
              <a:t/>
            </a: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36"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701" r:id="rId15"/>
    <p:sldLayoutId id="2147483681" r:id="rId16"/>
    <p:sldLayoutId id="2147483682" r:id="rId17"/>
    <p:sldLayoutId id="2147483686" r:id="rId18"/>
    <p:sldLayoutId id="2147483662" r:id="rId19"/>
    <p:sldLayoutId id="2147483688" r:id="rId20"/>
    <p:sldLayoutId id="2147483689" r:id="rId21"/>
    <p:sldLayoutId id="2147483692" r:id="rId22"/>
    <p:sldLayoutId id="2147483694" r:id="rId23"/>
    <p:sldLayoutId id="2147483695" r:id="rId24"/>
    <p:sldLayoutId id="2147483696" r:id="rId25"/>
    <p:sldLayoutId id="2147483700" r:id="rId26"/>
    <p:sldLayoutId id="2147483709" r:id="rId27"/>
    <p:sldLayoutId id="2147483708" r:id="rId28"/>
    <p:sldLayoutId id="2147483707" r:id="rId29"/>
    <p:sldLayoutId id="2147483706" r:id="rId30"/>
    <p:sldLayoutId id="2147483705" r:id="rId31"/>
    <p:sldLayoutId id="2147483704" r:id="rId32"/>
    <p:sldLayoutId id="2147483703" r:id="rId33"/>
    <p:sldLayoutId id="2147483702" r:id="rId34"/>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1.xml"/><Relationship Id="rId7" Type="http://schemas.openxmlformats.org/officeDocument/2006/relationships/image" Target="../media/image2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www.cdc.gov/coronavirus/2019-ncov/covid-data/forecasting-us.html" TargetMode="External"/><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vmlDrawing" Target="../drawings/vmlDrawing2.vml"/><Relationship Id="rId6" Type="http://schemas.openxmlformats.org/officeDocument/2006/relationships/image" Target="../media/image48.wmf"/><Relationship Id="rId5" Type="http://schemas.openxmlformats.org/officeDocument/2006/relationships/oleObject" Target="../embeddings/oleObject2.bin"/><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6.xml"/><Relationship Id="rId4" Type="http://schemas.openxmlformats.org/officeDocument/2006/relationships/hyperlink" Target="https://www.ncbi.nlm.nih.gov/pmc/articles/PMC7126697/"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hyperlink" Target="https://www.pharmaceutical-technology.com/news/india-covid-19-coronavirus-updates-status-by-state/" TargetMode="External"/><Relationship Id="rId7" Type="http://schemas.openxmlformats.org/officeDocument/2006/relationships/image" Target="../media/image15.wmf"/><Relationship Id="rId2" Type="http://schemas.openxmlformats.org/officeDocument/2006/relationships/slideLayout" Target="../slideLayouts/slideLayout2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https://static.mygov.in/rest/s3fs-public/mygov_158831498053877021.pdf" TargetMode="External"/><Relationship Id="rId4" Type="http://schemas.openxmlformats.org/officeDocument/2006/relationships/hyperlink" Target="https://www.thehindu.com/data/covid-19-state-wise-tracker-for-coronavirus-cases-deaths-and-testing-rates/article31248444.ece" TargetMode="External"/><Relationship Id="rId9"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hyperlink" Target="https://www.nejm.org/doi/full/10.1056/NEJMp2016822" TargetMode="External"/><Relationship Id="rId2" Type="http://schemas.openxmlformats.org/officeDocument/2006/relationships/image" Target="../media/image17.jpeg"/><Relationship Id="rId1" Type="http://schemas.openxmlformats.org/officeDocument/2006/relationships/slideLayout" Target="../slideLayouts/slideLayout26.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200400" y="3059668"/>
            <a:ext cx="3810000" cy="369332"/>
          </a:xfrm>
        </p:spPr>
        <p:txBody>
          <a:bodyPr wrap="square">
            <a:spAutoFit/>
          </a:bodyPr>
          <a:lstStyle/>
          <a:p>
            <a:pPr marL="0" indent="0">
              <a:buNone/>
            </a:pPr>
            <a:r>
              <a:rPr lang="en-IN" sz="1800" b="1" u="sng" dirty="0" err="1"/>
              <a:t>Modeling</a:t>
            </a:r>
            <a:r>
              <a:rPr lang="en-IN" sz="1800" b="1" u="sng" dirty="0"/>
              <a:t> &amp; Statistics</a:t>
            </a:r>
          </a:p>
        </p:txBody>
      </p:sp>
    </p:spTree>
    <p:extLst>
      <p:ext uri="{BB962C8B-B14F-4D97-AF65-F5344CB8AC3E}">
        <p14:creationId xmlns:p14="http://schemas.microsoft.com/office/powerpoint/2010/main" val="1364635230"/>
      </p:ext>
    </p:extLst>
  </p:cSld>
  <p:clrMapOvr>
    <a:masterClrMapping/>
  </p:clrMapOvr>
  <p:transition spd="med">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EBD-4B1D-4B59-A60C-12CCAEF922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111295-D744-4472-8C9B-623269C09555}"/>
              </a:ext>
            </a:extLst>
          </p:cNvPr>
          <p:cNvSpPr>
            <a:spLocks noGrp="1"/>
          </p:cNvSpPr>
          <p:nvPr>
            <p:ph idx="1"/>
          </p:nvPr>
        </p:nvSpPr>
        <p:spPr>
          <a:xfrm>
            <a:off x="457200" y="1362456"/>
            <a:ext cx="8229600" cy="3971544"/>
          </a:xfrm>
        </p:spPr>
        <p:txBody>
          <a:bodyPr>
            <a:normAutofit/>
          </a:bodyPr>
          <a:lstStyle/>
          <a:p>
            <a:pPr marL="342900" indent="-342900">
              <a:buFont typeface="+mj-lt"/>
              <a:buAutoNum type="arabicPeriod"/>
            </a:pPr>
            <a:r>
              <a:rPr lang="en-US" sz="1400" dirty="0" smtClean="0"/>
              <a:t>A </a:t>
            </a:r>
            <a:r>
              <a:rPr lang="en-US" sz="1400" dirty="0"/>
              <a:t>Process is a well defined set of steps (hidden or exposed) to convert a well defined set of inputs to well defined outputs</a:t>
            </a:r>
          </a:p>
          <a:p>
            <a:pPr marL="342900" indent="-342900">
              <a:buFont typeface="+mj-lt"/>
              <a:buAutoNum type="arabicPeriod"/>
            </a:pPr>
            <a:endParaRPr lang="en-US" sz="1400" dirty="0"/>
          </a:p>
          <a:p>
            <a:pPr marL="342900" indent="-342900">
              <a:buFont typeface="+mj-lt"/>
              <a:buAutoNum type="arabicPeriod"/>
            </a:pPr>
            <a:r>
              <a:rPr lang="en-US" sz="1400" dirty="0"/>
              <a:t>Well defined inputs and outputs means the central values, the spread of values that the inputs and outputs can take on various attributes is known </a:t>
            </a:r>
            <a:r>
              <a:rPr lang="en-US" sz="1400" dirty="0" err="1"/>
              <a:t>apriori</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For a process to be modeled, it has to be consistent in it’s behavior i.e. for a given input, give similar output all the times. Similar but may not be same</a:t>
            </a:r>
          </a:p>
          <a:p>
            <a:pPr marL="342900" indent="-342900">
              <a:buFont typeface="+mj-lt"/>
              <a:buAutoNum type="arabicPeriod"/>
            </a:pPr>
            <a:endParaRPr lang="en-US" sz="1400" dirty="0"/>
          </a:p>
          <a:p>
            <a:pPr marL="342900" indent="-342900">
              <a:buFont typeface="+mj-lt"/>
              <a:buAutoNum type="arabicPeriod"/>
            </a:pPr>
            <a:r>
              <a:rPr lang="en-US" sz="1400" dirty="0"/>
              <a:t>A random process i.e. a process which is inconsistent cannot be modeled. Such processes can generate random outputs given the inputs. Randomness has no useful information content which is a must for modeling </a:t>
            </a:r>
          </a:p>
        </p:txBody>
      </p:sp>
      <p:sp>
        <p:nvSpPr>
          <p:cNvPr id="4" name="TextBox 3">
            <a:extLst>
              <a:ext uri="{FF2B5EF4-FFF2-40B4-BE49-F238E27FC236}">
                <a16:creationId xmlns:a16="http://schemas.microsoft.com/office/drawing/2014/main" id="{1DB5C6AD-FB5E-420E-B6B7-0004E206B136}"/>
              </a:ext>
            </a:extLst>
          </p:cNvPr>
          <p:cNvSpPr txBox="1"/>
          <p:nvPr/>
        </p:nvSpPr>
        <p:spPr>
          <a:xfrm>
            <a:off x="609600" y="762000"/>
            <a:ext cx="7772400" cy="369332"/>
          </a:xfrm>
          <a:prstGeom prst="rect">
            <a:avLst/>
          </a:prstGeom>
          <a:noFill/>
        </p:spPr>
        <p:txBody>
          <a:bodyPr wrap="square" rtlCol="0">
            <a:spAutoFit/>
          </a:bodyPr>
          <a:lstStyle/>
          <a:p>
            <a:r>
              <a:rPr lang="en-US" b="1" dirty="0"/>
              <a:t>What is a process and what do we mean by process behavior?</a:t>
            </a:r>
          </a:p>
        </p:txBody>
      </p:sp>
      <p:sp>
        <p:nvSpPr>
          <p:cNvPr id="5" name="TextBox 4">
            <a:extLst>
              <a:ext uri="{FF2B5EF4-FFF2-40B4-BE49-F238E27FC236}">
                <a16:creationId xmlns:a16="http://schemas.microsoft.com/office/drawing/2014/main" id="{51D9CA4E-4BF5-4D04-BE28-6962196B3CC3}"/>
              </a:ext>
            </a:extLst>
          </p:cNvPr>
          <p:cNvSpPr txBox="1"/>
          <p:nvPr/>
        </p:nvSpPr>
        <p:spPr>
          <a:xfrm>
            <a:off x="1295400" y="5486400"/>
            <a:ext cx="6934200" cy="369332"/>
          </a:xfrm>
          <a:prstGeom prst="rect">
            <a:avLst/>
          </a:prstGeom>
          <a:solidFill>
            <a:srgbClr val="FFFF00"/>
          </a:solidFill>
          <a:ln>
            <a:solidFill>
              <a:schemeClr val="accent1"/>
            </a:solidFill>
          </a:ln>
        </p:spPr>
        <p:txBody>
          <a:bodyPr wrap="square" rtlCol="0">
            <a:spAutoFit/>
          </a:bodyPr>
          <a:lstStyle/>
          <a:p>
            <a:r>
              <a:rPr lang="en-US" dirty="0"/>
              <a:t>For modeling, the real world processes have to be consistent</a:t>
            </a:r>
          </a:p>
        </p:txBody>
      </p:sp>
    </p:spTree>
    <p:extLst>
      <p:ext uri="{BB962C8B-B14F-4D97-AF65-F5344CB8AC3E}">
        <p14:creationId xmlns:p14="http://schemas.microsoft.com/office/powerpoint/2010/main" val="1881417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0" y="2438400"/>
            <a:ext cx="5334000" cy="1204913"/>
            <a:chOff x="960" y="2352"/>
            <a:chExt cx="3360" cy="759"/>
          </a:xfrm>
        </p:grpSpPr>
        <p:sp>
          <p:nvSpPr>
            <p:cNvPr id="25614" name="Rectangle 4"/>
            <p:cNvSpPr>
              <a:spLocks noChangeArrowheads="1"/>
            </p:cNvSpPr>
            <p:nvPr/>
          </p:nvSpPr>
          <p:spPr bwMode="auto">
            <a:xfrm>
              <a:off x="2064" y="2352"/>
              <a:ext cx="1056" cy="432"/>
            </a:xfrm>
            <a:prstGeom prst="rect">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25615" name="Line 5"/>
            <p:cNvSpPr>
              <a:spLocks noChangeShapeType="1"/>
            </p:cNvSpPr>
            <p:nvPr/>
          </p:nvSpPr>
          <p:spPr bwMode="auto">
            <a:xfrm>
              <a:off x="1632" y="2496"/>
              <a:ext cx="432" cy="0"/>
            </a:xfrm>
            <a:prstGeom prst="line">
              <a:avLst/>
            </a:prstGeom>
            <a:noFill/>
            <a:ln w="9525">
              <a:solidFill>
                <a:schemeClr val="tx1"/>
              </a:solidFill>
              <a:round/>
              <a:headEnd/>
              <a:tailEnd type="triangle" w="med" len="med"/>
            </a:ln>
          </p:spPr>
          <p:txBody>
            <a:bodyPr/>
            <a:lstStyle/>
            <a:p>
              <a:endParaRPr lang="en-IN"/>
            </a:p>
          </p:txBody>
        </p:sp>
        <p:sp>
          <p:nvSpPr>
            <p:cNvPr id="25616" name="Line 6"/>
            <p:cNvSpPr>
              <a:spLocks noChangeShapeType="1"/>
            </p:cNvSpPr>
            <p:nvPr/>
          </p:nvSpPr>
          <p:spPr bwMode="auto">
            <a:xfrm>
              <a:off x="1632" y="2592"/>
              <a:ext cx="432" cy="0"/>
            </a:xfrm>
            <a:prstGeom prst="line">
              <a:avLst/>
            </a:prstGeom>
            <a:noFill/>
            <a:ln w="9525">
              <a:solidFill>
                <a:schemeClr val="tx1"/>
              </a:solidFill>
              <a:round/>
              <a:headEnd/>
              <a:tailEnd type="triangle" w="med" len="med"/>
            </a:ln>
          </p:spPr>
          <p:txBody>
            <a:bodyPr/>
            <a:lstStyle/>
            <a:p>
              <a:endParaRPr lang="en-IN"/>
            </a:p>
          </p:txBody>
        </p:sp>
        <p:sp>
          <p:nvSpPr>
            <p:cNvPr id="25617" name="Line 7"/>
            <p:cNvSpPr>
              <a:spLocks noChangeShapeType="1"/>
            </p:cNvSpPr>
            <p:nvPr/>
          </p:nvSpPr>
          <p:spPr bwMode="auto">
            <a:xfrm>
              <a:off x="1632" y="2680"/>
              <a:ext cx="432" cy="0"/>
            </a:xfrm>
            <a:prstGeom prst="line">
              <a:avLst/>
            </a:prstGeom>
            <a:noFill/>
            <a:ln w="9525">
              <a:solidFill>
                <a:schemeClr val="tx1"/>
              </a:solidFill>
              <a:round/>
              <a:headEnd/>
              <a:tailEnd type="triangle" w="med" len="med"/>
            </a:ln>
          </p:spPr>
          <p:txBody>
            <a:bodyPr/>
            <a:lstStyle/>
            <a:p>
              <a:endParaRPr lang="en-IN"/>
            </a:p>
          </p:txBody>
        </p:sp>
        <p:sp>
          <p:nvSpPr>
            <p:cNvPr id="25618" name="Line 8"/>
            <p:cNvSpPr>
              <a:spLocks noChangeShapeType="1"/>
            </p:cNvSpPr>
            <p:nvPr/>
          </p:nvSpPr>
          <p:spPr bwMode="auto">
            <a:xfrm>
              <a:off x="3120" y="2544"/>
              <a:ext cx="480" cy="0"/>
            </a:xfrm>
            <a:prstGeom prst="line">
              <a:avLst/>
            </a:prstGeom>
            <a:noFill/>
            <a:ln w="38100">
              <a:solidFill>
                <a:schemeClr val="tx1"/>
              </a:solidFill>
              <a:round/>
              <a:headEnd/>
              <a:tailEnd type="triangle" w="med" len="med"/>
            </a:ln>
          </p:spPr>
          <p:txBody>
            <a:bodyPr/>
            <a:lstStyle/>
            <a:p>
              <a:endParaRPr lang="en-IN"/>
            </a:p>
          </p:txBody>
        </p:sp>
        <p:sp>
          <p:nvSpPr>
            <p:cNvPr id="25619" name="Text Box 9"/>
            <p:cNvSpPr txBox="1">
              <a:spLocks noChangeArrowheads="1"/>
            </p:cNvSpPr>
            <p:nvPr/>
          </p:nvSpPr>
          <p:spPr bwMode="auto">
            <a:xfrm>
              <a:off x="960" y="2448"/>
              <a:ext cx="720" cy="231"/>
            </a:xfrm>
            <a:prstGeom prst="rect">
              <a:avLst/>
            </a:prstGeom>
            <a:noFill/>
            <a:ln w="9525">
              <a:noFill/>
              <a:miter lim="800000"/>
              <a:headEnd/>
              <a:tailEnd/>
            </a:ln>
          </p:spPr>
          <p:txBody>
            <a:bodyPr>
              <a:spAutoFit/>
            </a:bodyPr>
            <a:lstStyle/>
            <a:p>
              <a:pPr eaLnBrk="1" hangingPunct="1">
                <a:spcBef>
                  <a:spcPct val="50000"/>
                </a:spcBef>
              </a:pPr>
              <a:r>
                <a:rPr lang="en-US" altLang="en-US" b="0"/>
                <a:t>Inputs</a:t>
              </a:r>
            </a:p>
          </p:txBody>
        </p:sp>
        <p:sp>
          <p:nvSpPr>
            <p:cNvPr id="25620" name="Text Box 10"/>
            <p:cNvSpPr txBox="1">
              <a:spLocks noChangeArrowheads="1"/>
            </p:cNvSpPr>
            <p:nvPr/>
          </p:nvSpPr>
          <p:spPr bwMode="auto">
            <a:xfrm>
              <a:off x="3600" y="2400"/>
              <a:ext cx="720" cy="231"/>
            </a:xfrm>
            <a:prstGeom prst="rect">
              <a:avLst/>
            </a:prstGeom>
            <a:noFill/>
            <a:ln w="9525">
              <a:noFill/>
              <a:miter lim="800000"/>
              <a:headEnd/>
              <a:tailEnd/>
            </a:ln>
          </p:spPr>
          <p:txBody>
            <a:bodyPr>
              <a:spAutoFit/>
            </a:bodyPr>
            <a:lstStyle/>
            <a:p>
              <a:pPr eaLnBrk="1" hangingPunct="1">
                <a:spcBef>
                  <a:spcPct val="50000"/>
                </a:spcBef>
              </a:pPr>
              <a:r>
                <a:rPr lang="en-US" altLang="en-US" b="0"/>
                <a:t>Output</a:t>
              </a:r>
            </a:p>
          </p:txBody>
        </p:sp>
        <p:sp>
          <p:nvSpPr>
            <p:cNvPr id="25621" name="AutoShape 11"/>
            <p:cNvSpPr>
              <a:spLocks noChangeArrowheads="1"/>
            </p:cNvSpPr>
            <p:nvPr/>
          </p:nvSpPr>
          <p:spPr bwMode="auto">
            <a:xfrm>
              <a:off x="2208" y="2400"/>
              <a:ext cx="624" cy="2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IN"/>
            </a:p>
          </p:txBody>
        </p:sp>
        <p:sp>
          <p:nvSpPr>
            <p:cNvPr id="25622" name="AutoShape 12"/>
            <p:cNvSpPr>
              <a:spLocks noChangeArrowheads="1"/>
            </p:cNvSpPr>
            <p:nvPr/>
          </p:nvSpPr>
          <p:spPr bwMode="auto">
            <a:xfrm rot="10511791">
              <a:off x="2256" y="2496"/>
              <a:ext cx="624" cy="2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8419" y="5399"/>
                    <a:pt x="6320" y="6958"/>
                    <a:pt x="5631" y="9236"/>
                  </a:cubicBezTo>
                  <a:lnTo>
                    <a:pt x="462" y="7673"/>
                  </a:lnTo>
                  <a:cubicBezTo>
                    <a:pt x="1840" y="3116"/>
                    <a:pt x="603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IN"/>
            </a:p>
          </p:txBody>
        </p:sp>
        <p:sp>
          <p:nvSpPr>
            <p:cNvPr id="25623" name="Text Box 13"/>
            <p:cNvSpPr txBox="1">
              <a:spLocks noChangeArrowheads="1"/>
            </p:cNvSpPr>
            <p:nvPr/>
          </p:nvSpPr>
          <p:spPr bwMode="auto">
            <a:xfrm>
              <a:off x="1920" y="2880"/>
              <a:ext cx="1344" cy="231"/>
            </a:xfrm>
            <a:prstGeom prst="rect">
              <a:avLst/>
            </a:prstGeom>
            <a:noFill/>
            <a:ln w="9525">
              <a:noFill/>
              <a:miter lim="800000"/>
              <a:headEnd/>
              <a:tailEnd/>
            </a:ln>
          </p:spPr>
          <p:txBody>
            <a:bodyPr>
              <a:spAutoFit/>
            </a:bodyPr>
            <a:lstStyle/>
            <a:p>
              <a:pPr eaLnBrk="1" hangingPunct="1">
                <a:spcBef>
                  <a:spcPct val="50000"/>
                </a:spcBef>
              </a:pPr>
              <a:r>
                <a:rPr lang="en-US" altLang="en-US" b="0"/>
                <a:t>Well defined steps</a:t>
              </a:r>
            </a:p>
          </p:txBody>
        </p:sp>
      </p:grpSp>
      <p:sp>
        <p:nvSpPr>
          <p:cNvPr id="25603" name="Text Box 14"/>
          <p:cNvSpPr txBox="1">
            <a:spLocks noChangeArrowheads="1"/>
          </p:cNvSpPr>
          <p:nvPr/>
        </p:nvSpPr>
        <p:spPr bwMode="auto">
          <a:xfrm>
            <a:off x="381000" y="4495800"/>
            <a:ext cx="8686800" cy="1815882"/>
          </a:xfrm>
          <a:prstGeom prst="rect">
            <a:avLst/>
          </a:prstGeom>
          <a:noFill/>
          <a:ln w="9525">
            <a:noFill/>
            <a:miter lim="800000"/>
            <a:headEnd/>
            <a:tailEnd/>
          </a:ln>
        </p:spPr>
        <p:txBody>
          <a:bodyPr wrap="square">
            <a:spAutoFit/>
          </a:bodyPr>
          <a:lstStyle/>
          <a:p>
            <a:pPr marL="342900" indent="-342900" eaLnBrk="1" hangingPunct="1">
              <a:buFont typeface="+mj-lt"/>
              <a:buAutoNum type="arabicPeriod"/>
            </a:pPr>
            <a:r>
              <a:rPr lang="en-US" altLang="en-US" sz="1600" dirty="0"/>
              <a:t>For given set of inputs, generates similar outputs. Outputs which are similar but not necessarily same. Some outputs are as per expectations some not but similar to expected</a:t>
            </a:r>
          </a:p>
          <a:p>
            <a:pPr marL="342900" indent="-342900" eaLnBrk="1" hangingPunct="1">
              <a:buFont typeface="+mj-lt"/>
              <a:buAutoNum type="arabicPeriod"/>
            </a:pPr>
            <a:endParaRPr lang="en-US" altLang="en-US" sz="1600" dirty="0"/>
          </a:p>
          <a:p>
            <a:pPr marL="342900" indent="-342900" eaLnBrk="1" hangingPunct="1">
              <a:buFont typeface="+mj-lt"/>
              <a:buAutoNum type="arabicPeriod"/>
            </a:pPr>
            <a:r>
              <a:rPr lang="en-US" altLang="en-US" sz="1600" dirty="0"/>
              <a:t>Output values vary due to random factors that come into play during the processing</a:t>
            </a:r>
          </a:p>
          <a:p>
            <a:pPr marL="342900" indent="-342900" eaLnBrk="1" hangingPunct="1">
              <a:buFont typeface="+mj-lt"/>
              <a:buAutoNum type="arabicPeriod"/>
            </a:pPr>
            <a:endParaRPr lang="en-US" altLang="en-US" sz="1600" dirty="0"/>
          </a:p>
          <a:p>
            <a:pPr marL="342900" indent="-342900" eaLnBrk="1" hangingPunct="1">
              <a:buFont typeface="+mj-lt"/>
              <a:buAutoNum type="arabicPeriod"/>
            </a:pPr>
            <a:r>
              <a:rPr lang="en-US" altLang="en-US" sz="1600" dirty="0"/>
              <a:t>Output values very different from expected are generated less frequently. Most of the output values are clustered close to the expected value</a:t>
            </a:r>
          </a:p>
        </p:txBody>
      </p:sp>
      <p:grpSp>
        <p:nvGrpSpPr>
          <p:cNvPr id="3" name="Group 15"/>
          <p:cNvGrpSpPr>
            <a:grpSpLocks/>
          </p:cNvGrpSpPr>
          <p:nvPr/>
        </p:nvGrpSpPr>
        <p:grpSpPr bwMode="auto">
          <a:xfrm>
            <a:off x="5456238" y="1143000"/>
            <a:ext cx="2962275" cy="2924175"/>
            <a:chOff x="3696" y="720"/>
            <a:chExt cx="1866" cy="2209"/>
          </a:xfrm>
        </p:grpSpPr>
        <p:grpSp>
          <p:nvGrpSpPr>
            <p:cNvPr id="4" name="Group 16"/>
            <p:cNvGrpSpPr>
              <a:grpSpLocks/>
            </p:cNvGrpSpPr>
            <p:nvPr/>
          </p:nvGrpSpPr>
          <p:grpSpPr bwMode="auto">
            <a:xfrm>
              <a:off x="3792" y="2544"/>
              <a:ext cx="1680" cy="385"/>
              <a:chOff x="3464" y="1584"/>
              <a:chExt cx="1680" cy="385"/>
            </a:xfrm>
          </p:grpSpPr>
          <p:sp>
            <p:nvSpPr>
              <p:cNvPr id="25610" name="Line 17"/>
              <p:cNvSpPr>
                <a:spLocks noChangeShapeType="1"/>
              </p:cNvSpPr>
              <p:nvPr/>
            </p:nvSpPr>
            <p:spPr bwMode="auto">
              <a:xfrm>
                <a:off x="3464" y="1632"/>
                <a:ext cx="1680" cy="0"/>
              </a:xfrm>
              <a:prstGeom prst="line">
                <a:avLst/>
              </a:prstGeom>
              <a:noFill/>
              <a:ln w="9525">
                <a:solidFill>
                  <a:schemeClr val="tx1"/>
                </a:solidFill>
                <a:round/>
                <a:headEnd/>
                <a:tailEnd/>
              </a:ln>
            </p:spPr>
            <p:txBody>
              <a:bodyPr/>
              <a:lstStyle/>
              <a:p>
                <a:endParaRPr lang="en-IN"/>
              </a:p>
            </p:txBody>
          </p:sp>
          <p:sp>
            <p:nvSpPr>
              <p:cNvPr id="25611" name="Text Box 18"/>
              <p:cNvSpPr txBox="1">
                <a:spLocks noChangeArrowheads="1"/>
              </p:cNvSpPr>
              <p:nvPr/>
            </p:nvSpPr>
            <p:spPr bwMode="auto">
              <a:xfrm>
                <a:off x="4176" y="1616"/>
                <a:ext cx="288" cy="277"/>
              </a:xfrm>
              <a:prstGeom prst="rect">
                <a:avLst/>
              </a:prstGeom>
              <a:noFill/>
              <a:ln w="9525">
                <a:noFill/>
                <a:miter lim="800000"/>
                <a:headEnd/>
                <a:tailEnd/>
              </a:ln>
            </p:spPr>
            <p:txBody>
              <a:bodyPr>
                <a:spAutoFit/>
              </a:bodyPr>
              <a:lstStyle/>
              <a:p>
                <a:pPr eaLnBrk="1" hangingPunct="1">
                  <a:spcBef>
                    <a:spcPct val="50000"/>
                  </a:spcBef>
                </a:pPr>
                <a:r>
                  <a:rPr lang="en-US" altLang="en-US" b="0"/>
                  <a:t>0</a:t>
                </a:r>
              </a:p>
            </p:txBody>
          </p:sp>
          <p:sp>
            <p:nvSpPr>
              <p:cNvPr id="25612" name="Text Box 19"/>
              <p:cNvSpPr txBox="1">
                <a:spLocks noChangeArrowheads="1"/>
              </p:cNvSpPr>
              <p:nvPr/>
            </p:nvSpPr>
            <p:spPr bwMode="auto">
              <a:xfrm>
                <a:off x="4752" y="1624"/>
                <a:ext cx="288" cy="345"/>
              </a:xfrm>
              <a:prstGeom prst="rect">
                <a:avLst/>
              </a:prstGeom>
              <a:noFill/>
              <a:ln w="9525">
                <a:noFill/>
                <a:miter lim="800000"/>
                <a:headEnd/>
                <a:tailEnd/>
              </a:ln>
            </p:spPr>
            <p:txBody>
              <a:bodyPr>
                <a:spAutoFit/>
              </a:bodyPr>
              <a:lstStyle/>
              <a:p>
                <a:pPr eaLnBrk="1" hangingPunct="1">
                  <a:spcBef>
                    <a:spcPct val="50000"/>
                  </a:spcBef>
                </a:pPr>
                <a:r>
                  <a:rPr lang="en-US" altLang="en-US" sz="2400" b="0"/>
                  <a:t>+</a:t>
                </a:r>
              </a:p>
            </p:txBody>
          </p:sp>
          <p:sp>
            <p:nvSpPr>
              <p:cNvPr id="25613" name="Text Box 20"/>
              <p:cNvSpPr txBox="1">
                <a:spLocks noChangeArrowheads="1"/>
              </p:cNvSpPr>
              <p:nvPr/>
            </p:nvSpPr>
            <p:spPr bwMode="auto">
              <a:xfrm>
                <a:off x="3600" y="1584"/>
                <a:ext cx="288" cy="345"/>
              </a:xfrm>
              <a:prstGeom prst="rect">
                <a:avLst/>
              </a:prstGeom>
              <a:noFill/>
              <a:ln w="9525">
                <a:noFill/>
                <a:miter lim="800000"/>
                <a:headEnd/>
                <a:tailEnd/>
              </a:ln>
            </p:spPr>
            <p:txBody>
              <a:bodyPr>
                <a:spAutoFit/>
              </a:bodyPr>
              <a:lstStyle/>
              <a:p>
                <a:pPr eaLnBrk="1" hangingPunct="1">
                  <a:spcBef>
                    <a:spcPct val="50000"/>
                  </a:spcBef>
                </a:pPr>
                <a:r>
                  <a:rPr lang="en-US" altLang="en-US" sz="2400" b="0"/>
                  <a:t>-</a:t>
                </a:r>
              </a:p>
            </p:txBody>
          </p:sp>
        </p:grpSp>
        <p:pic>
          <p:nvPicPr>
            <p:cNvPr id="25609" name="Picture 21"/>
            <p:cNvPicPr>
              <a:picLocks noChangeAspect="1" noChangeArrowheads="1"/>
            </p:cNvPicPr>
            <p:nvPr/>
          </p:nvPicPr>
          <p:blipFill>
            <a:blip r:embed="rId2" cstate="print"/>
            <a:srcRect/>
            <a:stretch>
              <a:fillRect/>
            </a:stretch>
          </p:blipFill>
          <p:spPr bwMode="auto">
            <a:xfrm>
              <a:off x="3696" y="720"/>
              <a:ext cx="1866" cy="1794"/>
            </a:xfrm>
            <a:prstGeom prst="rect">
              <a:avLst/>
            </a:prstGeom>
            <a:noFill/>
            <a:ln w="9525">
              <a:noFill/>
              <a:miter lim="800000"/>
              <a:headEnd/>
              <a:tailEnd/>
            </a:ln>
          </p:spPr>
        </p:pic>
      </p:grpSp>
      <p:sp>
        <p:nvSpPr>
          <p:cNvPr id="243734" name="Oval 22"/>
          <p:cNvSpPr>
            <a:spLocks noChangeArrowheads="1"/>
          </p:cNvSpPr>
          <p:nvPr/>
        </p:nvSpPr>
        <p:spPr bwMode="auto">
          <a:xfrm>
            <a:off x="1295400" y="1524000"/>
            <a:ext cx="2590800" cy="2514600"/>
          </a:xfrm>
          <a:prstGeom prst="ellipse">
            <a:avLst/>
          </a:prstGeom>
          <a:solidFill>
            <a:schemeClr val="accent1">
              <a:alpha val="16078"/>
            </a:schemeClr>
          </a:solidFill>
          <a:ln w="9525">
            <a:solidFill>
              <a:srgbClr val="FF0000"/>
            </a:solidFill>
            <a:round/>
            <a:headEnd/>
            <a:tailEnd/>
          </a:ln>
        </p:spPr>
        <p:txBody>
          <a:bodyPr wrap="none" anchor="ctr"/>
          <a:lstStyle/>
          <a:p>
            <a:pPr eaLnBrk="1" hangingPunct="1"/>
            <a:endParaRPr lang="en-US" altLang="en-US"/>
          </a:p>
        </p:txBody>
      </p:sp>
      <p:sp>
        <p:nvSpPr>
          <p:cNvPr id="25606" name="Text Box 23"/>
          <p:cNvSpPr txBox="1">
            <a:spLocks noChangeArrowheads="1"/>
          </p:cNvSpPr>
          <p:nvPr/>
        </p:nvSpPr>
        <p:spPr bwMode="auto">
          <a:xfrm>
            <a:off x="5562600" y="3886200"/>
            <a:ext cx="3124200" cy="366713"/>
          </a:xfrm>
          <a:prstGeom prst="rect">
            <a:avLst/>
          </a:prstGeom>
          <a:noFill/>
          <a:ln w="9525">
            <a:noFill/>
            <a:miter lim="800000"/>
            <a:headEnd/>
            <a:tailEnd/>
          </a:ln>
        </p:spPr>
        <p:txBody>
          <a:bodyPr>
            <a:spAutoFit/>
          </a:bodyPr>
          <a:lstStyle/>
          <a:p>
            <a:pPr eaLnBrk="1" hangingPunct="1">
              <a:spcBef>
                <a:spcPct val="50000"/>
              </a:spcBef>
            </a:pPr>
            <a:r>
              <a:rPr lang="en-US" altLang="en-US" b="0"/>
              <a:t>Deviation from requirement</a:t>
            </a:r>
          </a:p>
        </p:txBody>
      </p:sp>
      <p:sp>
        <p:nvSpPr>
          <p:cNvPr id="25607" name="Rectangle 25"/>
          <p:cNvSpPr>
            <a:spLocks noGrp="1"/>
          </p:cNvSpPr>
          <p:nvPr>
            <p:ph type="title" idx="4294967295"/>
          </p:nvPr>
        </p:nvSpPr>
        <p:spPr>
          <a:xfrm>
            <a:off x="381000" y="762001"/>
            <a:ext cx="3886200" cy="452437"/>
          </a:xfrm>
          <a:prstGeom prst="rect">
            <a:avLst/>
          </a:prstGeom>
          <a:noFill/>
        </p:spPr>
        <p:txBody>
          <a:bodyPr/>
          <a:lstStyle/>
          <a:p>
            <a:pPr marL="342900" indent="-342900" fontAlgn="base">
              <a:spcAft>
                <a:spcPct val="0"/>
              </a:spcAft>
              <a:defRPr/>
            </a:pPr>
            <a:r>
              <a:rPr lang="en-US" altLang="en-US" sz="1800" dirty="0">
                <a:latin typeface="Arial" charset="0"/>
                <a:cs typeface="+mn-cs"/>
              </a:rPr>
              <a:t>Consistent process</a:t>
            </a:r>
          </a:p>
        </p:txBody>
      </p:sp>
    </p:spTree>
    <p:extLst>
      <p:ext uri="{BB962C8B-B14F-4D97-AF65-F5344CB8AC3E}">
        <p14:creationId xmlns:p14="http://schemas.microsoft.com/office/powerpoint/2010/main" val="99421496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repeatCount="indefinite" fill="hold" grpId="0" nodeType="clickEffect">
                                  <p:stCondLst>
                                    <p:cond delay="0"/>
                                  </p:stCondLst>
                                  <p:childTnLst>
                                    <p:animRot by="43200000">
                                      <p:cBhvr>
                                        <p:cTn id="6" dur="5000" fill="hold"/>
                                        <p:tgtEl>
                                          <p:spTgt spid="243734"/>
                                        </p:tgtEl>
                                        <p:attrNameLst>
                                          <p:attrName>r</p:attrName>
                                        </p:attrNameLst>
                                      </p:cBhvr>
                                    </p:animRot>
                                  </p:childTnLst>
                                </p:cTn>
                              </p:par>
                              <p:par>
                                <p:cTn id="7" presetID="1" presetClass="emph" presetSubtype="10" fill="hold" nodeType="withEffect">
                                  <p:stCondLst>
                                    <p:cond delay="0"/>
                                  </p:stCondLst>
                                  <p:childTnLst>
                                    <p:animClr clrSpc="hsl" dir="ccw">
                                      <p:cBhvr>
                                        <p:cTn id="8" dur="5000" fill="hold"/>
                                        <p:tgtEl>
                                          <p:spTgt spid="243734"/>
                                        </p:tgtEl>
                                        <p:attrNameLst>
                                          <p:attrName>fillcolor</p:attrName>
                                        </p:attrNameLst>
                                      </p:cBhvr>
                                      <p:to>
                                        <a:schemeClr val="accent2"/>
                                      </p:to>
                                    </p:animClr>
                                    <p:set>
                                      <p:cBhvr>
                                        <p:cTn id="9" dur="5000" fill="hold"/>
                                        <p:tgtEl>
                                          <p:spTgt spid="243734"/>
                                        </p:tgtEl>
                                        <p:attrNameLst>
                                          <p:attrName>fill.type</p:attrName>
                                        </p:attrNameLst>
                                      </p:cBhvr>
                                      <p:to>
                                        <p:strVal val="solid"/>
                                      </p:to>
                                    </p:set>
                                    <p:set>
                                      <p:cBhvr>
                                        <p:cTn id="10" dur="5000" fill="hold"/>
                                        <p:tgtEl>
                                          <p:spTgt spid="243734"/>
                                        </p:tgtEl>
                                        <p:attrNameLst>
                                          <p:attrName>fill.on</p:attrName>
                                        </p:attrNameLst>
                                      </p:cBhvr>
                                      <p:to>
                                        <p:strVal val="true"/>
                                      </p:to>
                                    </p:set>
                                  </p:childTnLst>
                                </p:cTn>
                              </p:par>
                              <p:par>
                                <p:cTn id="11" presetID="9" presetClass="entr" presetSubtype="0" fill="hold" nodeType="withEffect">
                                  <p:stCondLst>
                                    <p:cond delay="150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a:stretch>
            <a:fillRect/>
          </a:stretch>
        </p:blipFill>
        <p:spPr bwMode="auto">
          <a:xfrm>
            <a:off x="471488" y="2895600"/>
            <a:ext cx="4699000" cy="3652838"/>
          </a:xfrm>
          <a:prstGeom prst="rect">
            <a:avLst/>
          </a:prstGeom>
          <a:noFill/>
          <a:ln w="9525">
            <a:noFill/>
            <a:miter lim="800000"/>
            <a:headEnd/>
            <a:tailEnd/>
          </a:ln>
        </p:spPr>
      </p:pic>
      <p:sp>
        <p:nvSpPr>
          <p:cNvPr id="28675" name="Rectangle 3"/>
          <p:cNvSpPr>
            <a:spLocks noGrp="1"/>
          </p:cNvSpPr>
          <p:nvPr>
            <p:ph type="body" idx="4294967295"/>
          </p:nvPr>
        </p:nvSpPr>
        <p:spPr>
          <a:xfrm>
            <a:off x="914400" y="1233488"/>
            <a:ext cx="7467600" cy="1738312"/>
          </a:xfrm>
        </p:spPr>
        <p:txBody>
          <a:bodyPr>
            <a:normAutofit lnSpcReduction="10000"/>
          </a:bodyPr>
          <a:lstStyle/>
          <a:p>
            <a:pPr marL="342900" indent="-342900">
              <a:lnSpc>
                <a:spcPct val="80000"/>
              </a:lnSpc>
              <a:buFont typeface="+mj-lt"/>
              <a:buAutoNum type="arabicPeriod"/>
            </a:pPr>
            <a:r>
              <a:rPr lang="en-US" altLang="en-US" sz="1600" dirty="0">
                <a:latin typeface="Arial" charset="0"/>
                <a:cs typeface="+mn-cs"/>
              </a:rPr>
              <a:t>The output metric will show a frequency distribution as shown below. Generate outputs with value close to the expected value (central values)</a:t>
            </a:r>
          </a:p>
          <a:p>
            <a:pPr marL="342900" indent="-342900">
              <a:lnSpc>
                <a:spcPct val="80000"/>
              </a:lnSpc>
              <a:buFont typeface="+mj-lt"/>
              <a:buAutoNum type="arabicPeriod"/>
            </a:pPr>
            <a:endParaRPr lang="en-US" altLang="en-US" sz="1600" dirty="0">
              <a:latin typeface="Arial" charset="0"/>
              <a:cs typeface="+mn-cs"/>
            </a:endParaRPr>
          </a:p>
          <a:p>
            <a:pPr marL="342900" indent="-342900">
              <a:lnSpc>
                <a:spcPct val="80000"/>
              </a:lnSpc>
              <a:buFont typeface="+mj-lt"/>
              <a:buAutoNum type="arabicPeriod"/>
            </a:pPr>
            <a:r>
              <a:rPr lang="en-US" altLang="en-US" sz="1600" dirty="0">
                <a:latin typeface="Arial" charset="0"/>
                <a:cs typeface="+mn-cs"/>
              </a:rPr>
              <a:t>The output metric value strays more and more from the expected value with lesser frequency</a:t>
            </a:r>
          </a:p>
          <a:p>
            <a:pPr marL="342900" indent="-342900">
              <a:lnSpc>
                <a:spcPct val="80000"/>
              </a:lnSpc>
              <a:buFont typeface="+mj-lt"/>
              <a:buAutoNum type="arabicPeriod"/>
            </a:pPr>
            <a:endParaRPr lang="en-US" altLang="en-US" sz="1600" dirty="0">
              <a:latin typeface="Arial" charset="0"/>
              <a:cs typeface="+mn-cs"/>
            </a:endParaRPr>
          </a:p>
          <a:p>
            <a:pPr marL="342900" indent="-342900">
              <a:lnSpc>
                <a:spcPct val="80000"/>
              </a:lnSpc>
              <a:buFont typeface="+mj-lt"/>
              <a:buAutoNum type="arabicPeriod"/>
            </a:pPr>
            <a:r>
              <a:rPr lang="en-US" altLang="en-US" sz="1600" dirty="0">
                <a:latin typeface="Arial" charset="0"/>
                <a:cs typeface="+mn-cs"/>
              </a:rPr>
              <a:t>The frequency distribution on a continuous scale can be transformed to a continuous distribution</a:t>
            </a:r>
          </a:p>
        </p:txBody>
      </p:sp>
      <p:sp>
        <p:nvSpPr>
          <p:cNvPr id="28682" name="Rectangle 12"/>
          <p:cNvSpPr>
            <a:spLocks noGrp="1"/>
          </p:cNvSpPr>
          <p:nvPr>
            <p:ph type="title" idx="4294967295"/>
          </p:nvPr>
        </p:nvSpPr>
        <p:spPr>
          <a:xfrm>
            <a:off x="304800" y="661988"/>
            <a:ext cx="7696200" cy="381000"/>
          </a:xfrm>
          <a:prstGeom prst="rect">
            <a:avLst/>
          </a:prstGeom>
          <a:noFill/>
        </p:spPr>
        <p:txBody>
          <a:bodyPr/>
          <a:lstStyle/>
          <a:p>
            <a:r>
              <a:rPr lang="en-US" altLang="en-US" sz="1800" dirty="0"/>
              <a:t>Distribution characteristics of a well defined stable process</a:t>
            </a:r>
          </a:p>
        </p:txBody>
      </p:sp>
      <p:pic>
        <p:nvPicPr>
          <p:cNvPr id="300036" name="Picture 4"/>
          <p:cNvPicPr>
            <a:picLocks noChangeAspect="1" noChangeArrowheads="1"/>
          </p:cNvPicPr>
          <p:nvPr/>
        </p:nvPicPr>
        <p:blipFill>
          <a:blip r:embed="rId3" cstate="print"/>
          <a:srcRect/>
          <a:stretch>
            <a:fillRect/>
          </a:stretch>
        </p:blipFill>
        <p:spPr bwMode="auto">
          <a:xfrm>
            <a:off x="376238" y="3276600"/>
            <a:ext cx="4791075" cy="3197225"/>
          </a:xfrm>
          <a:prstGeom prst="rect">
            <a:avLst/>
          </a:prstGeom>
          <a:noFill/>
          <a:ln w="9525">
            <a:noFill/>
            <a:miter lim="800000"/>
            <a:headEnd/>
            <a:tailEnd/>
          </a:ln>
        </p:spPr>
      </p:pic>
      <p:sp>
        <p:nvSpPr>
          <p:cNvPr id="28677" name="Text Box 6"/>
          <p:cNvSpPr txBox="1">
            <a:spLocks noChangeArrowheads="1"/>
          </p:cNvSpPr>
          <p:nvPr/>
        </p:nvSpPr>
        <p:spPr bwMode="auto">
          <a:xfrm>
            <a:off x="5257800" y="3505200"/>
            <a:ext cx="2895600" cy="1603375"/>
          </a:xfrm>
          <a:prstGeom prst="rect">
            <a:avLst/>
          </a:prstGeom>
          <a:noFill/>
          <a:ln w="9525">
            <a:noFill/>
            <a:miter lim="800000"/>
            <a:headEnd/>
            <a:tailEnd/>
          </a:ln>
        </p:spPr>
        <p:txBody>
          <a:bodyPr>
            <a:spAutoFit/>
          </a:bodyPr>
          <a:lstStyle/>
          <a:p>
            <a:pPr eaLnBrk="1" hangingPunct="1">
              <a:spcBef>
                <a:spcPct val="50000"/>
              </a:spcBef>
            </a:pPr>
            <a:r>
              <a:rPr lang="en-US" altLang="en-US" b="0"/>
              <a:t>Number of incidents of deviation from central value</a:t>
            </a:r>
          </a:p>
          <a:p>
            <a:pPr eaLnBrk="1" hangingPunct="1">
              <a:spcBef>
                <a:spcPct val="50000"/>
              </a:spcBef>
            </a:pPr>
            <a:r>
              <a:rPr lang="en-US" altLang="en-US" b="0"/>
              <a:t> = F( 1/ magnitude of deviation)</a:t>
            </a:r>
          </a:p>
        </p:txBody>
      </p:sp>
      <p:sp>
        <p:nvSpPr>
          <p:cNvPr id="300039" name="AutoShape 7"/>
          <p:cNvSpPr>
            <a:spLocks/>
          </p:cNvSpPr>
          <p:nvPr/>
        </p:nvSpPr>
        <p:spPr bwMode="auto">
          <a:xfrm rot="-5400000">
            <a:off x="3619500" y="5067300"/>
            <a:ext cx="609600" cy="2209800"/>
          </a:xfrm>
          <a:prstGeom prst="rightBrace">
            <a:avLst>
              <a:gd name="adj1" fmla="val 30208"/>
              <a:gd name="adj2" fmla="val 50000"/>
            </a:avLst>
          </a:prstGeom>
          <a:noFill/>
          <a:ln w="9525">
            <a:solidFill>
              <a:schemeClr val="tx1"/>
            </a:solidFill>
            <a:round/>
            <a:headEnd/>
            <a:tailEnd/>
          </a:ln>
        </p:spPr>
        <p:txBody>
          <a:bodyPr wrap="none" anchor="ctr"/>
          <a:lstStyle/>
          <a:p>
            <a:pPr eaLnBrk="1" hangingPunct="1"/>
            <a:endParaRPr lang="en-US" altLang="en-US"/>
          </a:p>
        </p:txBody>
      </p:sp>
      <p:sp>
        <p:nvSpPr>
          <p:cNvPr id="300040" name="Line 8"/>
          <p:cNvSpPr>
            <a:spLocks noChangeShapeType="1"/>
          </p:cNvSpPr>
          <p:nvPr/>
        </p:nvSpPr>
        <p:spPr bwMode="auto">
          <a:xfrm flipH="1">
            <a:off x="3962400" y="4724400"/>
            <a:ext cx="2743200" cy="1219200"/>
          </a:xfrm>
          <a:prstGeom prst="line">
            <a:avLst/>
          </a:prstGeom>
          <a:noFill/>
          <a:ln w="9525">
            <a:solidFill>
              <a:schemeClr val="tx1"/>
            </a:solidFill>
            <a:round/>
            <a:headEnd/>
            <a:tailEnd type="triangle" w="med" len="med"/>
          </a:ln>
        </p:spPr>
        <p:txBody>
          <a:bodyPr/>
          <a:lstStyle/>
          <a:p>
            <a:endParaRPr lang="en-IN"/>
          </a:p>
        </p:txBody>
      </p:sp>
      <p:sp>
        <p:nvSpPr>
          <p:cNvPr id="300041" name="AutoShape 9"/>
          <p:cNvSpPr>
            <a:spLocks/>
          </p:cNvSpPr>
          <p:nvPr/>
        </p:nvSpPr>
        <p:spPr bwMode="auto">
          <a:xfrm flipH="1">
            <a:off x="2743200" y="4419600"/>
            <a:ext cx="381000" cy="2057400"/>
          </a:xfrm>
          <a:prstGeom prst="leftBrace">
            <a:avLst>
              <a:gd name="adj1" fmla="val 45000"/>
              <a:gd name="adj2" fmla="val 50792"/>
            </a:avLst>
          </a:prstGeom>
          <a:noFill/>
          <a:ln w="9525">
            <a:solidFill>
              <a:schemeClr val="tx1"/>
            </a:solidFill>
            <a:round/>
            <a:headEnd/>
            <a:tailEnd/>
          </a:ln>
        </p:spPr>
        <p:txBody>
          <a:bodyPr wrap="none" anchor="ctr"/>
          <a:lstStyle/>
          <a:p>
            <a:pPr eaLnBrk="1" hangingPunct="1"/>
            <a:endParaRPr lang="en-US" altLang="en-US"/>
          </a:p>
        </p:txBody>
      </p:sp>
      <p:sp>
        <p:nvSpPr>
          <p:cNvPr id="300042" name="Line 10"/>
          <p:cNvSpPr>
            <a:spLocks noChangeShapeType="1"/>
          </p:cNvSpPr>
          <p:nvPr/>
        </p:nvSpPr>
        <p:spPr bwMode="auto">
          <a:xfrm flipH="1">
            <a:off x="3048000" y="3733800"/>
            <a:ext cx="2438400" cy="1600200"/>
          </a:xfrm>
          <a:prstGeom prst="line">
            <a:avLst/>
          </a:prstGeom>
          <a:noFill/>
          <a:ln w="9525">
            <a:solidFill>
              <a:schemeClr val="tx1"/>
            </a:solidFill>
            <a:round/>
            <a:headEnd/>
            <a:tailEnd type="triangle" w="med" len="med"/>
          </a:ln>
        </p:spPr>
        <p:txBody>
          <a:bodyPr/>
          <a:lstStyle/>
          <a:p>
            <a:endParaRPr lang="en-IN"/>
          </a:p>
        </p:txBody>
      </p:sp>
    </p:spTree>
    <p:extLst>
      <p:ext uri="{BB962C8B-B14F-4D97-AF65-F5344CB8AC3E}">
        <p14:creationId xmlns:p14="http://schemas.microsoft.com/office/powerpoint/2010/main" val="242579804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xit" presetSubtype="0" fill="hold" nodeType="clickEffect">
                                  <p:stCondLst>
                                    <p:cond delay="0"/>
                                  </p:stCondLst>
                                  <p:childTnLst>
                                    <p:anim calcmode="lin" valueType="num">
                                      <p:cBhvr>
                                        <p:cTn id="6" dur="2000"/>
                                        <p:tgtEl>
                                          <p:spTgt spid="300036"/>
                                        </p:tgtEl>
                                        <p:attrNameLst>
                                          <p:attrName>ppt_w</p:attrName>
                                        </p:attrNameLst>
                                      </p:cBhvr>
                                      <p:tavLst>
                                        <p:tav tm="0">
                                          <p:val>
                                            <p:strVal val="ppt_w"/>
                                          </p:val>
                                        </p:tav>
                                        <p:tav tm="100000">
                                          <p:val>
                                            <p:fltVal val="0"/>
                                          </p:val>
                                        </p:tav>
                                      </p:tavLst>
                                    </p:anim>
                                    <p:anim calcmode="lin" valueType="num">
                                      <p:cBhvr>
                                        <p:cTn id="7" dur="2000"/>
                                        <p:tgtEl>
                                          <p:spTgt spid="300036"/>
                                        </p:tgtEl>
                                        <p:attrNameLst>
                                          <p:attrName>ppt_h</p:attrName>
                                        </p:attrNameLst>
                                      </p:cBhvr>
                                      <p:tavLst>
                                        <p:tav tm="0">
                                          <p:val>
                                            <p:strVal val="ppt_h"/>
                                          </p:val>
                                        </p:tav>
                                        <p:tav tm="100000">
                                          <p:val>
                                            <p:fltVal val="0"/>
                                          </p:val>
                                        </p:tav>
                                      </p:tavLst>
                                    </p:anim>
                                    <p:animEffect transition="out" filter="fade">
                                      <p:cBhvr>
                                        <p:cTn id="8" dur="2000"/>
                                        <p:tgtEl>
                                          <p:spTgt spid="300036"/>
                                        </p:tgtEl>
                                      </p:cBhvr>
                                    </p:animEffect>
                                    <p:set>
                                      <p:cBhvr>
                                        <p:cTn id="9" dur="1" fill="hold">
                                          <p:stCondLst>
                                            <p:cond delay="1999"/>
                                          </p:stCondLst>
                                        </p:cTn>
                                        <p:tgtEl>
                                          <p:spTgt spid="300036"/>
                                        </p:tgtEl>
                                        <p:attrNameLst>
                                          <p:attrName>style.visibility</p:attrName>
                                        </p:attrNameLst>
                                      </p:cBhvr>
                                      <p:to>
                                        <p:strVal val="hidden"/>
                                      </p:to>
                                    </p:set>
                                  </p:childTnLst>
                                </p:cTn>
                              </p:par>
                              <p:par>
                                <p:cTn id="10" presetID="53" presetClass="exit" presetSubtype="0" fill="hold" grpId="0" nodeType="withEffect">
                                  <p:stCondLst>
                                    <p:cond delay="0"/>
                                  </p:stCondLst>
                                  <p:childTnLst>
                                    <p:anim calcmode="lin" valueType="num">
                                      <p:cBhvr>
                                        <p:cTn id="11" dur="500"/>
                                        <p:tgtEl>
                                          <p:spTgt spid="300042"/>
                                        </p:tgtEl>
                                        <p:attrNameLst>
                                          <p:attrName>ppt_w</p:attrName>
                                        </p:attrNameLst>
                                      </p:cBhvr>
                                      <p:tavLst>
                                        <p:tav tm="0">
                                          <p:val>
                                            <p:strVal val="ppt_w"/>
                                          </p:val>
                                        </p:tav>
                                        <p:tav tm="100000">
                                          <p:val>
                                            <p:fltVal val="0"/>
                                          </p:val>
                                        </p:tav>
                                      </p:tavLst>
                                    </p:anim>
                                    <p:anim calcmode="lin" valueType="num">
                                      <p:cBhvr>
                                        <p:cTn id="12" dur="500"/>
                                        <p:tgtEl>
                                          <p:spTgt spid="300042"/>
                                        </p:tgtEl>
                                        <p:attrNameLst>
                                          <p:attrName>ppt_h</p:attrName>
                                        </p:attrNameLst>
                                      </p:cBhvr>
                                      <p:tavLst>
                                        <p:tav tm="0">
                                          <p:val>
                                            <p:strVal val="ppt_h"/>
                                          </p:val>
                                        </p:tav>
                                        <p:tav tm="100000">
                                          <p:val>
                                            <p:fltVal val="0"/>
                                          </p:val>
                                        </p:tav>
                                      </p:tavLst>
                                    </p:anim>
                                    <p:animEffect transition="out" filter="fade">
                                      <p:cBhvr>
                                        <p:cTn id="13" dur="500"/>
                                        <p:tgtEl>
                                          <p:spTgt spid="300042"/>
                                        </p:tgtEl>
                                      </p:cBhvr>
                                    </p:animEffect>
                                    <p:set>
                                      <p:cBhvr>
                                        <p:cTn id="14" dur="1" fill="hold">
                                          <p:stCondLst>
                                            <p:cond delay="499"/>
                                          </p:stCondLst>
                                        </p:cTn>
                                        <p:tgtEl>
                                          <p:spTgt spid="300042"/>
                                        </p:tgtEl>
                                        <p:attrNameLst>
                                          <p:attrName>style.visibility</p:attrName>
                                        </p:attrNameLst>
                                      </p:cBhvr>
                                      <p:to>
                                        <p:strVal val="hidden"/>
                                      </p:to>
                                    </p:set>
                                  </p:childTnLst>
                                </p:cTn>
                              </p:par>
                              <p:par>
                                <p:cTn id="15" presetID="53" presetClass="exit" presetSubtype="0" fill="hold" grpId="0" nodeType="withEffect">
                                  <p:stCondLst>
                                    <p:cond delay="0"/>
                                  </p:stCondLst>
                                  <p:childTnLst>
                                    <p:anim calcmode="lin" valueType="num">
                                      <p:cBhvr>
                                        <p:cTn id="16" dur="500"/>
                                        <p:tgtEl>
                                          <p:spTgt spid="300040"/>
                                        </p:tgtEl>
                                        <p:attrNameLst>
                                          <p:attrName>ppt_w</p:attrName>
                                        </p:attrNameLst>
                                      </p:cBhvr>
                                      <p:tavLst>
                                        <p:tav tm="0">
                                          <p:val>
                                            <p:strVal val="ppt_w"/>
                                          </p:val>
                                        </p:tav>
                                        <p:tav tm="100000">
                                          <p:val>
                                            <p:fltVal val="0"/>
                                          </p:val>
                                        </p:tav>
                                      </p:tavLst>
                                    </p:anim>
                                    <p:anim calcmode="lin" valueType="num">
                                      <p:cBhvr>
                                        <p:cTn id="17" dur="500"/>
                                        <p:tgtEl>
                                          <p:spTgt spid="300040"/>
                                        </p:tgtEl>
                                        <p:attrNameLst>
                                          <p:attrName>ppt_h</p:attrName>
                                        </p:attrNameLst>
                                      </p:cBhvr>
                                      <p:tavLst>
                                        <p:tav tm="0">
                                          <p:val>
                                            <p:strVal val="ppt_h"/>
                                          </p:val>
                                        </p:tav>
                                        <p:tav tm="100000">
                                          <p:val>
                                            <p:fltVal val="0"/>
                                          </p:val>
                                        </p:tav>
                                      </p:tavLst>
                                    </p:anim>
                                    <p:animEffect transition="out" filter="fade">
                                      <p:cBhvr>
                                        <p:cTn id="18" dur="500"/>
                                        <p:tgtEl>
                                          <p:spTgt spid="300040"/>
                                        </p:tgtEl>
                                      </p:cBhvr>
                                    </p:animEffect>
                                    <p:set>
                                      <p:cBhvr>
                                        <p:cTn id="19" dur="1" fill="hold">
                                          <p:stCondLst>
                                            <p:cond delay="499"/>
                                          </p:stCondLst>
                                        </p:cTn>
                                        <p:tgtEl>
                                          <p:spTgt spid="300040"/>
                                        </p:tgtEl>
                                        <p:attrNameLst>
                                          <p:attrName>style.visibility</p:attrName>
                                        </p:attrNameLst>
                                      </p:cBhvr>
                                      <p:to>
                                        <p:strVal val="hidden"/>
                                      </p:to>
                                    </p:set>
                                  </p:childTnLst>
                                </p:cTn>
                              </p:par>
                              <p:par>
                                <p:cTn id="20" presetID="53" presetClass="exit" presetSubtype="0" fill="hold" grpId="0" nodeType="withEffect">
                                  <p:stCondLst>
                                    <p:cond delay="0"/>
                                  </p:stCondLst>
                                  <p:childTnLst>
                                    <p:anim calcmode="lin" valueType="num">
                                      <p:cBhvr>
                                        <p:cTn id="21" dur="500"/>
                                        <p:tgtEl>
                                          <p:spTgt spid="300039"/>
                                        </p:tgtEl>
                                        <p:attrNameLst>
                                          <p:attrName>ppt_w</p:attrName>
                                        </p:attrNameLst>
                                      </p:cBhvr>
                                      <p:tavLst>
                                        <p:tav tm="0">
                                          <p:val>
                                            <p:strVal val="ppt_w"/>
                                          </p:val>
                                        </p:tav>
                                        <p:tav tm="100000">
                                          <p:val>
                                            <p:fltVal val="0"/>
                                          </p:val>
                                        </p:tav>
                                      </p:tavLst>
                                    </p:anim>
                                    <p:anim calcmode="lin" valueType="num">
                                      <p:cBhvr>
                                        <p:cTn id="22" dur="500"/>
                                        <p:tgtEl>
                                          <p:spTgt spid="300039"/>
                                        </p:tgtEl>
                                        <p:attrNameLst>
                                          <p:attrName>ppt_h</p:attrName>
                                        </p:attrNameLst>
                                      </p:cBhvr>
                                      <p:tavLst>
                                        <p:tav tm="0">
                                          <p:val>
                                            <p:strVal val="ppt_h"/>
                                          </p:val>
                                        </p:tav>
                                        <p:tav tm="100000">
                                          <p:val>
                                            <p:fltVal val="0"/>
                                          </p:val>
                                        </p:tav>
                                      </p:tavLst>
                                    </p:anim>
                                    <p:animEffect transition="out" filter="fade">
                                      <p:cBhvr>
                                        <p:cTn id="23" dur="500"/>
                                        <p:tgtEl>
                                          <p:spTgt spid="300039"/>
                                        </p:tgtEl>
                                      </p:cBhvr>
                                    </p:animEffect>
                                    <p:set>
                                      <p:cBhvr>
                                        <p:cTn id="24" dur="1" fill="hold">
                                          <p:stCondLst>
                                            <p:cond delay="499"/>
                                          </p:stCondLst>
                                        </p:cTn>
                                        <p:tgtEl>
                                          <p:spTgt spid="300039"/>
                                        </p:tgtEl>
                                        <p:attrNameLst>
                                          <p:attrName>style.visibility</p:attrName>
                                        </p:attrNameLst>
                                      </p:cBhvr>
                                      <p:to>
                                        <p:strVal val="hidden"/>
                                      </p:to>
                                    </p:set>
                                  </p:childTnLst>
                                </p:cTn>
                              </p:par>
                              <p:par>
                                <p:cTn id="25" presetID="53" presetClass="exit" presetSubtype="0" fill="hold" grpId="0" nodeType="withEffect">
                                  <p:stCondLst>
                                    <p:cond delay="0"/>
                                  </p:stCondLst>
                                  <p:childTnLst>
                                    <p:anim calcmode="lin" valueType="num">
                                      <p:cBhvr>
                                        <p:cTn id="26" dur="500"/>
                                        <p:tgtEl>
                                          <p:spTgt spid="300041"/>
                                        </p:tgtEl>
                                        <p:attrNameLst>
                                          <p:attrName>ppt_w</p:attrName>
                                        </p:attrNameLst>
                                      </p:cBhvr>
                                      <p:tavLst>
                                        <p:tav tm="0">
                                          <p:val>
                                            <p:strVal val="ppt_w"/>
                                          </p:val>
                                        </p:tav>
                                        <p:tav tm="100000">
                                          <p:val>
                                            <p:fltVal val="0"/>
                                          </p:val>
                                        </p:tav>
                                      </p:tavLst>
                                    </p:anim>
                                    <p:anim calcmode="lin" valueType="num">
                                      <p:cBhvr>
                                        <p:cTn id="27" dur="500"/>
                                        <p:tgtEl>
                                          <p:spTgt spid="300041"/>
                                        </p:tgtEl>
                                        <p:attrNameLst>
                                          <p:attrName>ppt_h</p:attrName>
                                        </p:attrNameLst>
                                      </p:cBhvr>
                                      <p:tavLst>
                                        <p:tav tm="0">
                                          <p:val>
                                            <p:strVal val="ppt_h"/>
                                          </p:val>
                                        </p:tav>
                                        <p:tav tm="100000">
                                          <p:val>
                                            <p:fltVal val="0"/>
                                          </p:val>
                                        </p:tav>
                                      </p:tavLst>
                                    </p:anim>
                                    <p:animEffect transition="out" filter="fade">
                                      <p:cBhvr>
                                        <p:cTn id="28" dur="500"/>
                                        <p:tgtEl>
                                          <p:spTgt spid="300041"/>
                                        </p:tgtEl>
                                      </p:cBhvr>
                                    </p:animEffect>
                                    <p:set>
                                      <p:cBhvr>
                                        <p:cTn id="29" dur="1" fill="hold">
                                          <p:stCondLst>
                                            <p:cond delay="499"/>
                                          </p:stCondLst>
                                        </p:cTn>
                                        <p:tgtEl>
                                          <p:spTgt spid="3000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9" grpId="0" animBg="1"/>
      <p:bldP spid="300040" grpId="0" animBg="1"/>
      <p:bldP spid="300041" grpId="0" animBg="1"/>
      <p:bldP spid="3000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p:cNvSpPr>
          <p:nvPr>
            <p:ph type="body" idx="4294967295"/>
          </p:nvPr>
        </p:nvSpPr>
        <p:spPr>
          <a:xfrm>
            <a:off x="348336" y="4659313"/>
            <a:ext cx="8229600" cy="1055687"/>
          </a:xfrm>
        </p:spPr>
        <p:txBody>
          <a:bodyPr/>
          <a:lstStyle/>
          <a:p>
            <a:pPr marL="342900" indent="-342900">
              <a:lnSpc>
                <a:spcPct val="80000"/>
              </a:lnSpc>
              <a:buFont typeface="+mj-lt"/>
              <a:buAutoNum type="arabicPeriod"/>
            </a:pPr>
            <a:r>
              <a:rPr lang="en-US" altLang="en-US" sz="1600" dirty="0">
                <a:latin typeface="Arial" charset="0"/>
                <a:cs typeface="+mn-cs"/>
              </a:rPr>
              <a:t>Area under the bell curve represents all possible (100%) values a parameter can take</a:t>
            </a:r>
          </a:p>
          <a:p>
            <a:pPr marL="342900" indent="-342900">
              <a:lnSpc>
                <a:spcPct val="80000"/>
              </a:lnSpc>
              <a:buFont typeface="+mj-lt"/>
              <a:buAutoNum type="arabicPeriod"/>
            </a:pPr>
            <a:endParaRPr lang="en-US" altLang="en-US" sz="1600" dirty="0">
              <a:latin typeface="Arial" charset="0"/>
              <a:cs typeface="+mn-cs"/>
            </a:endParaRPr>
          </a:p>
          <a:p>
            <a:pPr marL="342900" indent="-342900">
              <a:lnSpc>
                <a:spcPct val="80000"/>
              </a:lnSpc>
              <a:buFont typeface="+mj-lt"/>
              <a:buAutoNum type="arabicPeriod"/>
            </a:pPr>
            <a:r>
              <a:rPr lang="en-US" altLang="en-US" sz="1600" dirty="0">
                <a:latin typeface="Arial" charset="0"/>
              </a:rPr>
              <a:t>Probability of output with value in the given range = </a:t>
            </a:r>
            <a:r>
              <a:rPr lang="en-US" altLang="en-US" sz="1600" dirty="0">
                <a:latin typeface="Arial" charset="0"/>
                <a:cs typeface="+mn-cs"/>
              </a:rPr>
              <a:t>Ratio of area of curve representing a particular range of values to overall area</a:t>
            </a:r>
            <a:endParaRPr lang="en-US" altLang="en-US" dirty="0"/>
          </a:p>
          <a:p>
            <a:endParaRPr lang="en-US" altLang="en-US" dirty="0"/>
          </a:p>
        </p:txBody>
      </p:sp>
      <p:pic>
        <p:nvPicPr>
          <p:cNvPr id="30723" name="Picture 4"/>
          <p:cNvPicPr>
            <a:picLocks noChangeAspect="1" noChangeArrowheads="1"/>
          </p:cNvPicPr>
          <p:nvPr/>
        </p:nvPicPr>
        <p:blipFill>
          <a:blip r:embed="rId2" cstate="print"/>
          <a:srcRect/>
          <a:stretch>
            <a:fillRect/>
          </a:stretch>
        </p:blipFill>
        <p:spPr bwMode="auto">
          <a:xfrm>
            <a:off x="466725" y="1524000"/>
            <a:ext cx="8153400" cy="2236788"/>
          </a:xfrm>
          <a:prstGeom prst="rect">
            <a:avLst/>
          </a:prstGeom>
          <a:noFill/>
          <a:ln w="9525">
            <a:noFill/>
            <a:miter lim="800000"/>
            <a:headEnd/>
            <a:tailEnd/>
          </a:ln>
        </p:spPr>
      </p:pic>
      <p:sp>
        <p:nvSpPr>
          <p:cNvPr id="30724" name="Text Box 5"/>
          <p:cNvSpPr txBox="1">
            <a:spLocks noChangeArrowheads="1"/>
          </p:cNvSpPr>
          <p:nvPr/>
        </p:nvSpPr>
        <p:spPr bwMode="auto">
          <a:xfrm>
            <a:off x="2743200" y="3964979"/>
            <a:ext cx="4953000" cy="307777"/>
          </a:xfrm>
          <a:prstGeom prst="rect">
            <a:avLst/>
          </a:prstGeom>
          <a:noFill/>
          <a:ln w="9525">
            <a:noFill/>
            <a:miter lim="800000"/>
            <a:headEnd/>
            <a:tailEnd/>
          </a:ln>
        </p:spPr>
        <p:txBody>
          <a:bodyPr wrap="square">
            <a:spAutoFit/>
          </a:bodyPr>
          <a:lstStyle/>
          <a:p>
            <a:pPr eaLnBrk="1" hangingPunct="1">
              <a:spcBef>
                <a:spcPct val="50000"/>
              </a:spcBef>
            </a:pPr>
            <a:r>
              <a:rPr lang="en-US" altLang="en-US" sz="1400" b="0" dirty="0"/>
              <a:t>Possible values of a parameter e.g. diameter </a:t>
            </a:r>
          </a:p>
        </p:txBody>
      </p:sp>
      <p:cxnSp>
        <p:nvCxnSpPr>
          <p:cNvPr id="3" name="Straight Arrow Connector 2">
            <a:extLst>
              <a:ext uri="{FF2B5EF4-FFF2-40B4-BE49-F238E27FC236}">
                <a16:creationId xmlns:a16="http://schemas.microsoft.com/office/drawing/2014/main" id="{E883042D-E42B-402E-AEA4-C61B5565AA93}"/>
              </a:ext>
            </a:extLst>
          </p:cNvPr>
          <p:cNvCxnSpPr/>
          <p:nvPr/>
        </p:nvCxnSpPr>
        <p:spPr>
          <a:xfrm>
            <a:off x="3657600" y="3886200"/>
            <a:ext cx="175260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12">
            <a:extLst>
              <a:ext uri="{FF2B5EF4-FFF2-40B4-BE49-F238E27FC236}">
                <a16:creationId xmlns:a16="http://schemas.microsoft.com/office/drawing/2014/main" id="{7C3BDA6B-BA71-4F30-AA79-7DE3224CBA92}"/>
              </a:ext>
            </a:extLst>
          </p:cNvPr>
          <p:cNvSpPr txBox="1">
            <a:spLocks/>
          </p:cNvSpPr>
          <p:nvPr/>
        </p:nvSpPr>
        <p:spPr>
          <a:xfrm>
            <a:off x="304800" y="661988"/>
            <a:ext cx="7696200" cy="381000"/>
          </a:xfrm>
          <a:prstGeom prst="rect">
            <a:avLst/>
          </a:prstGeom>
          <a:noFill/>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a:t>Distribution characteristics of a well defined stable process</a:t>
            </a:r>
          </a:p>
        </p:txBody>
      </p:sp>
      <p:sp>
        <p:nvSpPr>
          <p:cNvPr id="30726" name="Rectangle 7"/>
          <p:cNvSpPr>
            <a:spLocks noGrp="1"/>
          </p:cNvSpPr>
          <p:nvPr>
            <p:ph type="title" idx="4294967295"/>
          </p:nvPr>
        </p:nvSpPr>
        <p:spPr>
          <a:xfrm>
            <a:off x="473633" y="1484313"/>
            <a:ext cx="4262340" cy="344487"/>
          </a:xfrm>
          <a:prstGeom prst="rect">
            <a:avLst/>
          </a:prstGeom>
        </p:spPr>
        <p:txBody>
          <a:bodyPr/>
          <a:lstStyle/>
          <a:p>
            <a:r>
              <a:rPr lang="en-US" altLang="en-US" sz="1800" dirty="0"/>
              <a:t>Area under the curve and probability</a:t>
            </a:r>
          </a:p>
        </p:txBody>
      </p:sp>
    </p:spTree>
    <p:extLst>
      <p:ext uri="{BB962C8B-B14F-4D97-AF65-F5344CB8AC3E}">
        <p14:creationId xmlns:p14="http://schemas.microsoft.com/office/powerpoint/2010/main" val="1736110823"/>
      </p:ext>
    </p:extLst>
  </p:cSld>
  <p:clrMapOvr>
    <a:masterClrMapping/>
  </p:clrMapOvr>
  <p:transition spd="med">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type="body" idx="4294967295"/>
          </p:nvPr>
        </p:nvSpPr>
        <p:spPr>
          <a:xfrm>
            <a:off x="435420" y="4267200"/>
            <a:ext cx="8229600" cy="1981200"/>
          </a:xfrm>
        </p:spPr>
        <p:txBody>
          <a:bodyPr>
            <a:normAutofit/>
          </a:bodyPr>
          <a:lstStyle/>
          <a:p>
            <a:pPr marL="342900" indent="-342900">
              <a:lnSpc>
                <a:spcPct val="90000"/>
              </a:lnSpc>
              <a:buFont typeface="+mj-lt"/>
              <a:buAutoNum type="arabicPeriod"/>
            </a:pPr>
            <a:r>
              <a:rPr lang="en-US" altLang="en-US" sz="1600" dirty="0">
                <a:latin typeface="Arial" charset="0"/>
                <a:cs typeface="+mn-cs"/>
              </a:rPr>
              <a:t>Probability of producing output with values between V1 and V2 is area of the curve under between the two values / total area of the bell curve</a:t>
            </a:r>
          </a:p>
          <a:p>
            <a:pPr marL="342900" indent="-342900">
              <a:lnSpc>
                <a:spcPct val="90000"/>
              </a:lnSpc>
              <a:buFont typeface="+mj-lt"/>
              <a:buAutoNum type="arabicPeriod"/>
            </a:pPr>
            <a:r>
              <a:rPr lang="en-US" altLang="en-US" sz="1600" dirty="0">
                <a:latin typeface="Arial" charset="0"/>
                <a:cs typeface="+mn-cs"/>
              </a:rPr>
              <a:t>What is the probability of producing output with </a:t>
            </a:r>
          </a:p>
          <a:p>
            <a:pPr lvl="1">
              <a:lnSpc>
                <a:spcPct val="90000"/>
              </a:lnSpc>
            </a:pPr>
            <a:r>
              <a:rPr lang="en-US" altLang="en-US" sz="1600" dirty="0"/>
              <a:t>values less than V1</a:t>
            </a:r>
          </a:p>
          <a:p>
            <a:pPr lvl="1">
              <a:lnSpc>
                <a:spcPct val="90000"/>
              </a:lnSpc>
            </a:pPr>
            <a:r>
              <a:rPr lang="en-US" altLang="en-US" sz="1600" dirty="0"/>
              <a:t>Values &gt;v1</a:t>
            </a:r>
          </a:p>
          <a:p>
            <a:pPr lvl="1">
              <a:lnSpc>
                <a:spcPct val="90000"/>
              </a:lnSpc>
            </a:pPr>
            <a:r>
              <a:rPr lang="en-US" altLang="en-US" sz="1600" dirty="0"/>
              <a:t>Values &lt; v2</a:t>
            </a:r>
          </a:p>
          <a:p>
            <a:pPr lvl="1">
              <a:lnSpc>
                <a:spcPct val="90000"/>
              </a:lnSpc>
            </a:pPr>
            <a:r>
              <a:rPr lang="en-US" altLang="en-US" sz="1600" dirty="0"/>
              <a:t>Value = v1 or v2</a:t>
            </a:r>
          </a:p>
        </p:txBody>
      </p:sp>
      <p:pic>
        <p:nvPicPr>
          <p:cNvPr id="31747" name="Picture 4"/>
          <p:cNvPicPr>
            <a:picLocks noChangeAspect="1" noChangeArrowheads="1"/>
          </p:cNvPicPr>
          <p:nvPr/>
        </p:nvPicPr>
        <p:blipFill>
          <a:blip r:embed="rId2" cstate="print"/>
          <a:srcRect/>
          <a:stretch>
            <a:fillRect/>
          </a:stretch>
        </p:blipFill>
        <p:spPr bwMode="auto">
          <a:xfrm>
            <a:off x="466725" y="1524000"/>
            <a:ext cx="8153400" cy="2236788"/>
          </a:xfrm>
          <a:prstGeom prst="rect">
            <a:avLst/>
          </a:prstGeom>
          <a:noFill/>
          <a:ln w="9525">
            <a:noFill/>
            <a:miter lim="800000"/>
            <a:headEnd/>
            <a:tailEnd/>
          </a:ln>
        </p:spPr>
      </p:pic>
      <p:sp>
        <p:nvSpPr>
          <p:cNvPr id="31748" name="Text Box 5"/>
          <p:cNvSpPr txBox="1">
            <a:spLocks noChangeArrowheads="1"/>
          </p:cNvSpPr>
          <p:nvPr/>
        </p:nvSpPr>
        <p:spPr bwMode="auto">
          <a:xfrm>
            <a:off x="838200" y="3733800"/>
            <a:ext cx="7543800" cy="366713"/>
          </a:xfrm>
          <a:prstGeom prst="rect">
            <a:avLst/>
          </a:prstGeom>
          <a:noFill/>
          <a:ln w="9525">
            <a:noFill/>
            <a:miter lim="800000"/>
            <a:headEnd/>
            <a:tailEnd/>
          </a:ln>
        </p:spPr>
        <p:txBody>
          <a:bodyPr>
            <a:spAutoFit/>
          </a:bodyPr>
          <a:lstStyle/>
          <a:p>
            <a:pPr eaLnBrk="1" hangingPunct="1">
              <a:spcBef>
                <a:spcPct val="50000"/>
              </a:spcBef>
            </a:pPr>
            <a:r>
              <a:rPr lang="en-US" altLang="en-US" b="0" u="sng" dirty="0"/>
              <a:t>Possible values of a given parameter e.g. diameter of a bolt up to infinity</a:t>
            </a:r>
          </a:p>
        </p:txBody>
      </p:sp>
      <p:pic>
        <p:nvPicPr>
          <p:cNvPr id="31750" name="Picture 7"/>
          <p:cNvPicPr>
            <a:picLocks noChangeAspect="1" noChangeArrowheads="1"/>
          </p:cNvPicPr>
          <p:nvPr/>
        </p:nvPicPr>
        <p:blipFill>
          <a:blip r:embed="rId3" cstate="print"/>
          <a:srcRect/>
          <a:stretch>
            <a:fillRect/>
          </a:stretch>
        </p:blipFill>
        <p:spPr bwMode="auto">
          <a:xfrm>
            <a:off x="4046538" y="1922463"/>
            <a:ext cx="973137" cy="1846262"/>
          </a:xfrm>
          <a:prstGeom prst="rect">
            <a:avLst/>
          </a:prstGeom>
          <a:noFill/>
          <a:ln w="9525">
            <a:noFill/>
            <a:miter lim="800000"/>
            <a:headEnd/>
            <a:tailEnd/>
          </a:ln>
        </p:spPr>
      </p:pic>
      <p:sp>
        <p:nvSpPr>
          <p:cNvPr id="31751" name="Text Box 8"/>
          <p:cNvSpPr txBox="1">
            <a:spLocks noChangeArrowheads="1"/>
          </p:cNvSpPr>
          <p:nvPr/>
        </p:nvSpPr>
        <p:spPr bwMode="auto">
          <a:xfrm>
            <a:off x="3810000" y="3352800"/>
            <a:ext cx="533400" cy="366713"/>
          </a:xfrm>
          <a:prstGeom prst="rect">
            <a:avLst/>
          </a:prstGeom>
          <a:noFill/>
          <a:ln w="9525">
            <a:noFill/>
            <a:miter lim="800000"/>
            <a:headEnd/>
            <a:tailEnd/>
          </a:ln>
        </p:spPr>
        <p:txBody>
          <a:bodyPr>
            <a:spAutoFit/>
          </a:bodyPr>
          <a:lstStyle/>
          <a:p>
            <a:pPr eaLnBrk="1" hangingPunct="1">
              <a:spcBef>
                <a:spcPct val="50000"/>
              </a:spcBef>
            </a:pPr>
            <a:r>
              <a:rPr lang="en-US" altLang="en-US" b="0"/>
              <a:t>V1</a:t>
            </a:r>
          </a:p>
        </p:txBody>
      </p:sp>
      <p:sp>
        <p:nvSpPr>
          <p:cNvPr id="31752" name="Text Box 9"/>
          <p:cNvSpPr txBox="1">
            <a:spLocks noChangeArrowheads="1"/>
          </p:cNvSpPr>
          <p:nvPr/>
        </p:nvSpPr>
        <p:spPr bwMode="auto">
          <a:xfrm>
            <a:off x="4724400" y="3352800"/>
            <a:ext cx="533400" cy="366713"/>
          </a:xfrm>
          <a:prstGeom prst="rect">
            <a:avLst/>
          </a:prstGeom>
          <a:noFill/>
          <a:ln w="9525">
            <a:noFill/>
            <a:miter lim="800000"/>
            <a:headEnd/>
            <a:tailEnd/>
          </a:ln>
        </p:spPr>
        <p:txBody>
          <a:bodyPr>
            <a:spAutoFit/>
          </a:bodyPr>
          <a:lstStyle/>
          <a:p>
            <a:pPr eaLnBrk="1" hangingPunct="1">
              <a:spcBef>
                <a:spcPct val="50000"/>
              </a:spcBef>
            </a:pPr>
            <a:r>
              <a:rPr lang="en-US" altLang="en-US" b="0"/>
              <a:t>V2</a:t>
            </a:r>
          </a:p>
        </p:txBody>
      </p:sp>
      <p:sp>
        <p:nvSpPr>
          <p:cNvPr id="2" name="TextBox 1">
            <a:extLst>
              <a:ext uri="{FF2B5EF4-FFF2-40B4-BE49-F238E27FC236}">
                <a16:creationId xmlns:a16="http://schemas.microsoft.com/office/drawing/2014/main" id="{D641630B-1990-4B2B-92E7-C4F3EC7F3865}"/>
              </a:ext>
            </a:extLst>
          </p:cNvPr>
          <p:cNvSpPr txBox="1"/>
          <p:nvPr/>
        </p:nvSpPr>
        <p:spPr>
          <a:xfrm>
            <a:off x="4147440" y="5509736"/>
            <a:ext cx="4517580" cy="738664"/>
          </a:xfrm>
          <a:prstGeom prst="rect">
            <a:avLst/>
          </a:prstGeom>
          <a:noFill/>
        </p:spPr>
        <p:txBody>
          <a:bodyPr wrap="square" rtlCol="0">
            <a:spAutoFit/>
          </a:bodyPr>
          <a:lstStyle/>
          <a:p>
            <a:r>
              <a:rPr lang="en-US" sz="1400" b="1" dirty="0"/>
              <a:t>Note:</a:t>
            </a:r>
            <a:r>
              <a:rPr lang="en-US" sz="1400" dirty="0"/>
              <a:t> normal distribution is one of the many possible distribution that may be used to represent a process. This is only for explanation </a:t>
            </a:r>
          </a:p>
        </p:txBody>
      </p:sp>
      <p:sp>
        <p:nvSpPr>
          <p:cNvPr id="10" name="Rectangle 12">
            <a:extLst>
              <a:ext uri="{FF2B5EF4-FFF2-40B4-BE49-F238E27FC236}">
                <a16:creationId xmlns:a16="http://schemas.microsoft.com/office/drawing/2014/main" id="{09439EBE-6A08-4F50-B36F-CF0BAD5BF251}"/>
              </a:ext>
            </a:extLst>
          </p:cNvPr>
          <p:cNvSpPr txBox="1">
            <a:spLocks/>
          </p:cNvSpPr>
          <p:nvPr/>
        </p:nvSpPr>
        <p:spPr>
          <a:xfrm>
            <a:off x="304800" y="661988"/>
            <a:ext cx="7696200" cy="381000"/>
          </a:xfrm>
          <a:prstGeom prst="rect">
            <a:avLst/>
          </a:prstGeom>
          <a:noFill/>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a:t>Distribution characteristics of a well defined stable process</a:t>
            </a:r>
          </a:p>
        </p:txBody>
      </p:sp>
      <p:sp>
        <p:nvSpPr>
          <p:cNvPr id="31753" name="Rectangle 12"/>
          <p:cNvSpPr>
            <a:spLocks noGrp="1"/>
          </p:cNvSpPr>
          <p:nvPr>
            <p:ph type="title" idx="4294967295"/>
          </p:nvPr>
        </p:nvSpPr>
        <p:spPr>
          <a:xfrm>
            <a:off x="533400" y="1543050"/>
            <a:ext cx="4486275" cy="361950"/>
          </a:xfrm>
          <a:prstGeom prst="rect">
            <a:avLst/>
          </a:prstGeom>
          <a:noFill/>
        </p:spPr>
        <p:txBody>
          <a:bodyPr/>
          <a:lstStyle/>
          <a:p>
            <a:r>
              <a:rPr lang="en-US" altLang="en-US" sz="1800" dirty="0"/>
              <a:t>Area under the curve and probability</a:t>
            </a:r>
          </a:p>
        </p:txBody>
      </p:sp>
    </p:spTree>
    <p:extLst>
      <p:ext uri="{BB962C8B-B14F-4D97-AF65-F5344CB8AC3E}">
        <p14:creationId xmlns:p14="http://schemas.microsoft.com/office/powerpoint/2010/main" val="655686560"/>
      </p:ext>
    </p:extLst>
  </p:cSld>
  <p:clrMapOvr>
    <a:masterClrMapping/>
  </p:clrMapOvr>
  <p:transition spd="med">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205285A-C78D-4EED-B1BF-DE9AB415C046}"/>
              </a:ext>
            </a:extLst>
          </p:cNvPr>
          <p:cNvSpPr txBox="1">
            <a:spLocks/>
          </p:cNvSpPr>
          <p:nvPr/>
        </p:nvSpPr>
        <p:spPr>
          <a:xfrm>
            <a:off x="838200" y="2971800"/>
            <a:ext cx="7467600" cy="1204912"/>
          </a:xfrm>
          <a:prstGeom prst="rect">
            <a:avLst/>
          </a:prstGeom>
          <a:solidFill>
            <a:srgbClr val="FFFF00"/>
          </a:solidFill>
          <a:ln>
            <a:solidFill>
              <a:schemeClr val="accent1"/>
            </a:solidFill>
          </a:ln>
        </p:spPr>
        <p:txBody>
          <a:bodyPr>
            <a:norm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fontAlgn="auto">
              <a:lnSpc>
                <a:spcPct val="80000"/>
              </a:lnSpc>
              <a:spcAft>
                <a:spcPts val="0"/>
              </a:spcAft>
              <a:buFont typeface="+mj-lt"/>
              <a:buAutoNum type="arabicPeriod"/>
            </a:pPr>
            <a:r>
              <a:rPr lang="en-US" altLang="en-US" sz="1600" dirty="0">
                <a:latin typeface="Arial" charset="0"/>
                <a:cs typeface="+mn-cs"/>
              </a:rPr>
              <a:t>The output of consistent processes will have a characteristic distribution i.e. a distribution with central value and spread (standard deviation)</a:t>
            </a:r>
          </a:p>
          <a:p>
            <a:pPr marL="342900" indent="-342900" fontAlgn="auto">
              <a:lnSpc>
                <a:spcPct val="80000"/>
              </a:lnSpc>
              <a:spcAft>
                <a:spcPts val="0"/>
              </a:spcAft>
              <a:buFont typeface="+mj-lt"/>
              <a:buAutoNum type="arabicPeriod"/>
            </a:pPr>
            <a:endParaRPr lang="en-US" altLang="en-US" sz="1600" dirty="0">
              <a:latin typeface="Arial" charset="0"/>
              <a:cs typeface="+mn-cs"/>
            </a:endParaRPr>
          </a:p>
          <a:p>
            <a:pPr marL="342900" indent="-342900" fontAlgn="auto">
              <a:lnSpc>
                <a:spcPct val="80000"/>
              </a:lnSpc>
              <a:spcAft>
                <a:spcPts val="0"/>
              </a:spcAft>
              <a:buFont typeface="+mj-lt"/>
              <a:buAutoNum type="arabicPeriod"/>
            </a:pPr>
            <a:r>
              <a:rPr lang="en-US" altLang="en-US" sz="1600" dirty="0">
                <a:latin typeface="Arial" charset="0"/>
                <a:cs typeface="+mn-cs"/>
              </a:rPr>
              <a:t>The output distribution may be close to any of the statistical distributions such as Poisson, </a:t>
            </a:r>
            <a:r>
              <a:rPr lang="en-US" altLang="en-US" sz="1600" dirty="0" smtClean="0">
                <a:latin typeface="Arial" charset="0"/>
                <a:cs typeface="+mn-cs"/>
              </a:rPr>
              <a:t>Weibull , Chi-square</a:t>
            </a:r>
            <a:r>
              <a:rPr lang="en-US" altLang="en-US" sz="1600" dirty="0">
                <a:latin typeface="Arial" charset="0"/>
                <a:cs typeface="+mn-cs"/>
              </a:rPr>
              <a:t>, Normal etc.</a:t>
            </a:r>
          </a:p>
          <a:p>
            <a:pPr marL="0" indent="0" fontAlgn="auto">
              <a:lnSpc>
                <a:spcPct val="80000"/>
              </a:lnSpc>
              <a:spcAft>
                <a:spcPts val="0"/>
              </a:spcAft>
              <a:buNone/>
            </a:pPr>
            <a:endParaRPr lang="en-US" altLang="en-US" sz="1600" dirty="0">
              <a:latin typeface="Arial" charset="0"/>
              <a:cs typeface="+mn-cs"/>
            </a:endParaRPr>
          </a:p>
        </p:txBody>
      </p:sp>
      <p:sp>
        <p:nvSpPr>
          <p:cNvPr id="3" name="Rectangle 12">
            <a:extLst>
              <a:ext uri="{FF2B5EF4-FFF2-40B4-BE49-F238E27FC236}">
                <a16:creationId xmlns:a16="http://schemas.microsoft.com/office/drawing/2014/main" id="{F8A78976-BB26-4B42-8A56-11D3535C5D28}"/>
              </a:ext>
            </a:extLst>
          </p:cNvPr>
          <p:cNvSpPr txBox="1">
            <a:spLocks/>
          </p:cNvSpPr>
          <p:nvPr/>
        </p:nvSpPr>
        <p:spPr>
          <a:xfrm>
            <a:off x="304800" y="838200"/>
            <a:ext cx="7696200" cy="381000"/>
          </a:xfrm>
          <a:prstGeom prst="rect">
            <a:avLst/>
          </a:prstGeom>
          <a:noFill/>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a:t>Distribution characteristics of a well defined stable process</a:t>
            </a:r>
          </a:p>
        </p:txBody>
      </p:sp>
    </p:spTree>
    <p:extLst>
      <p:ext uri="{BB962C8B-B14F-4D97-AF65-F5344CB8AC3E}">
        <p14:creationId xmlns:p14="http://schemas.microsoft.com/office/powerpoint/2010/main" val="3631676841"/>
      </p:ext>
    </p:extLst>
  </p:cSld>
  <p:clrMapOvr>
    <a:masterClrMapping/>
  </p:clrMapOvr>
  <p:transition spd="med">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EBD-4B1D-4B59-A60C-12CCAEF9222E}"/>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1DB5C6AD-FB5E-420E-B6B7-0004E206B136}"/>
              </a:ext>
            </a:extLst>
          </p:cNvPr>
          <p:cNvSpPr txBox="1"/>
          <p:nvPr/>
        </p:nvSpPr>
        <p:spPr>
          <a:xfrm>
            <a:off x="3657600" y="3059668"/>
            <a:ext cx="1828800" cy="369332"/>
          </a:xfrm>
          <a:prstGeom prst="rect">
            <a:avLst/>
          </a:prstGeom>
          <a:noFill/>
        </p:spPr>
        <p:txBody>
          <a:bodyPr wrap="square" rtlCol="0">
            <a:spAutoFit/>
          </a:bodyPr>
          <a:lstStyle/>
          <a:p>
            <a:r>
              <a:rPr lang="en-US" b="1" dirty="0"/>
              <a:t>Why Statistics </a:t>
            </a:r>
          </a:p>
        </p:txBody>
      </p:sp>
    </p:spTree>
    <p:extLst>
      <p:ext uri="{BB962C8B-B14F-4D97-AF65-F5344CB8AC3E}">
        <p14:creationId xmlns:p14="http://schemas.microsoft.com/office/powerpoint/2010/main" val="4250690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677412"/>
            <a:ext cx="8382000" cy="4278094"/>
          </a:xfrm>
          <a:prstGeom prst="rect">
            <a:avLst/>
          </a:prstGeom>
        </p:spPr>
        <p:txBody>
          <a:bodyPr wrap="square">
            <a:spAutoFit/>
          </a:bodyPr>
          <a:lstStyle/>
          <a:p>
            <a:pPr marL="342900" indent="-342900">
              <a:buFont typeface="+mj-lt"/>
              <a:buAutoNum type="arabicPeriod"/>
            </a:pPr>
            <a:r>
              <a:rPr lang="en-IN" sz="1600" dirty="0"/>
              <a:t>To create a model we need data. Data representing the input values and the output values generated by the process</a:t>
            </a:r>
          </a:p>
          <a:p>
            <a:pPr marL="342900" indent="-342900">
              <a:buFont typeface="+mj-lt"/>
              <a:buAutoNum type="arabicPeriod"/>
            </a:pPr>
            <a:endParaRPr lang="en-IN" sz="1600" dirty="0"/>
          </a:p>
          <a:p>
            <a:pPr marL="342900" indent="-342900">
              <a:buFont typeface="+mj-lt"/>
              <a:buAutoNum type="arabicPeriod"/>
            </a:pPr>
            <a:r>
              <a:rPr lang="en-IN" sz="1600" dirty="0"/>
              <a:t>In supervised learning methods we need both input and corresponding output values </a:t>
            </a:r>
            <a:r>
              <a:rPr lang="en-IN" sz="1600" dirty="0" err="1"/>
              <a:t>a.k.a</a:t>
            </a:r>
            <a:r>
              <a:rPr lang="en-IN" sz="1600" dirty="0"/>
              <a:t> labelled data</a:t>
            </a:r>
          </a:p>
          <a:p>
            <a:pPr marL="342900" indent="-342900">
              <a:buFont typeface="+mj-lt"/>
              <a:buAutoNum type="arabicPeriod"/>
            </a:pPr>
            <a:endParaRPr lang="en-IN" sz="1600" dirty="0"/>
          </a:p>
          <a:p>
            <a:pPr marL="342900" indent="-342900">
              <a:buFont typeface="+mj-lt"/>
              <a:buAutoNum type="arabicPeriod"/>
            </a:pPr>
            <a:r>
              <a:rPr lang="en-IN" sz="1600" dirty="0"/>
              <a:t>This data is obtained from the data already used and generated by the process in real life</a:t>
            </a:r>
          </a:p>
          <a:p>
            <a:pPr marL="342900" indent="-342900">
              <a:buFont typeface="+mj-lt"/>
              <a:buAutoNum type="arabicPeriod"/>
            </a:pPr>
            <a:endParaRPr lang="en-IN" sz="1600" dirty="0"/>
          </a:p>
          <a:p>
            <a:pPr marL="342900" indent="-342900">
              <a:buFont typeface="+mj-lt"/>
              <a:buAutoNum type="arabicPeriod"/>
            </a:pPr>
            <a:r>
              <a:rPr lang="en-IN" sz="1600" dirty="0"/>
              <a:t>The data is known as sample data. The source from where the data is extracted is called the universe</a:t>
            </a:r>
          </a:p>
          <a:p>
            <a:pPr marL="342900" indent="-342900">
              <a:buFont typeface="+mj-lt"/>
              <a:buAutoNum type="arabicPeriod"/>
            </a:pPr>
            <a:endParaRPr lang="en-IN" sz="1600" dirty="0"/>
          </a:p>
          <a:p>
            <a:pPr marL="342900" indent="-342900">
              <a:buFont typeface="+mj-lt"/>
              <a:buAutoNum type="arabicPeriod"/>
            </a:pPr>
            <a:r>
              <a:rPr lang="en-IN" sz="1600" dirty="0"/>
              <a:t>The model created will be good only if the sample is a true representation of the universe</a:t>
            </a:r>
          </a:p>
          <a:p>
            <a:pPr marL="342900" indent="-342900">
              <a:buFont typeface="+mj-lt"/>
              <a:buAutoNum type="arabicPeriod"/>
            </a:pPr>
            <a:endParaRPr lang="en-IN" sz="1600" dirty="0"/>
          </a:p>
          <a:p>
            <a:pPr marL="342900" indent="-342900">
              <a:buFont typeface="+mj-lt"/>
              <a:buAutoNum type="arabicPeriod"/>
            </a:pPr>
            <a:r>
              <a:rPr lang="en-IN" sz="1600" dirty="0"/>
              <a:t>But we have a problem…. A sample can never truly represent population </a:t>
            </a:r>
          </a:p>
          <a:p>
            <a:pPr marL="800100" lvl="1" indent="-342900"/>
            <a:endParaRPr lang="en-IN" sz="1600" dirty="0"/>
          </a:p>
        </p:txBody>
      </p:sp>
      <p:sp>
        <p:nvSpPr>
          <p:cNvPr id="5" name="TextBox 4"/>
          <p:cNvSpPr txBox="1"/>
          <p:nvPr/>
        </p:nvSpPr>
        <p:spPr>
          <a:xfrm>
            <a:off x="152400" y="1078468"/>
            <a:ext cx="8305800" cy="369332"/>
          </a:xfrm>
          <a:prstGeom prst="rect">
            <a:avLst/>
          </a:prstGeom>
          <a:noFill/>
        </p:spPr>
        <p:txBody>
          <a:bodyPr wrap="square" rtlCol="0">
            <a:spAutoFit/>
          </a:bodyPr>
          <a:lstStyle/>
          <a:p>
            <a:r>
              <a:rPr lang="en-IN" b="1" dirty="0"/>
              <a:t>Modelling process – universe, sample and bias</a:t>
            </a:r>
            <a:endParaRPr lang="en-IN" dirty="0">
              <a:solidFill>
                <a:schemeClr val="tx1">
                  <a:lumMod val="50000"/>
                  <a:lumOff val="50000"/>
                </a:schemeClr>
              </a:solidFill>
            </a:endParaRPr>
          </a:p>
        </p:txBody>
      </p:sp>
    </p:spTree>
    <p:extLst>
      <p:ext uri="{BB962C8B-B14F-4D97-AF65-F5344CB8AC3E}">
        <p14:creationId xmlns:p14="http://schemas.microsoft.com/office/powerpoint/2010/main" val="1435294551"/>
      </p:ext>
    </p:extLst>
  </p:cSld>
  <p:clrMapOvr>
    <a:masterClrMapping/>
  </p:clrMapOvr>
  <p:transition spd="med">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ormal curve for powerpoint">
            <a:extLst>
              <a:ext uri="{FF2B5EF4-FFF2-40B4-BE49-F238E27FC236}">
                <a16:creationId xmlns:a16="http://schemas.microsoft.com/office/drawing/2014/main" id="{CA345525-E583-49A7-9230-921015F8E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57200" y="3505200"/>
            <a:ext cx="5029200" cy="1009816"/>
          </a:xfrm>
          <a:prstGeom prst="rect">
            <a:avLst/>
          </a:prstGeom>
          <a:noFill/>
          <a:extLst>
            <a:ext uri="{909E8E84-426E-40DD-AFC4-6F175D3DCCD1}">
              <a14:hiddenFill xmlns:a14="http://schemas.microsoft.com/office/drawing/2010/main">
                <a:solidFill>
                  <a:srgbClr val="FFFFFF"/>
                </a:solidFill>
              </a14:hiddenFill>
            </a:ext>
          </a:extLst>
        </p:spPr>
      </p:pic>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a:latin typeface="Arial" charset="0"/>
              </a:rPr>
              <a:t>	Modelling </a:t>
            </a:r>
            <a:r>
              <a:rPr lang="en-US" altLang="en-US" u="sng" dirty="0">
                <a:latin typeface="Arial" charset="0"/>
              </a:rPr>
              <a:t>Errors – Variance error</a:t>
            </a:r>
            <a:endParaRPr lang="en-US" sz="1800" dirty="0"/>
          </a:p>
        </p:txBody>
      </p:sp>
      <p:pic>
        <p:nvPicPr>
          <p:cNvPr id="13" name="Picture 12">
            <a:extLst>
              <a:ext uri="{FF2B5EF4-FFF2-40B4-BE49-F238E27FC236}">
                <a16:creationId xmlns:a16="http://schemas.microsoft.com/office/drawing/2014/main" id="{36071BD2-BD52-446A-BCF6-0D06F5680B1F}"/>
              </a:ext>
            </a:extLst>
          </p:cNvPr>
          <p:cNvPicPr>
            <a:picLocks noChangeAspect="1"/>
          </p:cNvPicPr>
          <p:nvPr/>
        </p:nvPicPr>
        <p:blipFill>
          <a:blip r:embed="rId6"/>
          <a:stretch>
            <a:fillRect/>
          </a:stretch>
        </p:blipFill>
        <p:spPr>
          <a:xfrm rot="1428724">
            <a:off x="4988617" y="3946493"/>
            <a:ext cx="694595" cy="378070"/>
          </a:xfrm>
          <a:prstGeom prst="rect">
            <a:avLst/>
          </a:prstGeom>
        </p:spPr>
      </p:pic>
      <p:sp>
        <p:nvSpPr>
          <p:cNvPr id="19" name="TextBox 18">
            <a:extLst>
              <a:ext uri="{FF2B5EF4-FFF2-40B4-BE49-F238E27FC236}">
                <a16:creationId xmlns:a16="http://schemas.microsoft.com/office/drawing/2014/main" id="{DB0DC5C9-1E91-4A93-A51F-54A1AE3DEEA7}"/>
              </a:ext>
            </a:extLst>
          </p:cNvPr>
          <p:cNvSpPr txBox="1"/>
          <p:nvPr/>
        </p:nvSpPr>
        <p:spPr>
          <a:xfrm>
            <a:off x="1487719" y="3503089"/>
            <a:ext cx="2362200" cy="366034"/>
          </a:xfrm>
          <a:prstGeom prst="rect">
            <a:avLst/>
          </a:prstGeom>
          <a:noFill/>
        </p:spPr>
        <p:txBody>
          <a:bodyPr wrap="square" rtlCol="0">
            <a:spAutoFit/>
          </a:bodyPr>
          <a:lstStyle/>
          <a:p>
            <a:r>
              <a:rPr lang="en-US" dirty="0"/>
              <a:t>Universe / Population</a:t>
            </a:r>
          </a:p>
        </p:txBody>
      </p:sp>
      <p:sp>
        <p:nvSpPr>
          <p:cNvPr id="23" name="TextBox 22">
            <a:extLst>
              <a:ext uri="{FF2B5EF4-FFF2-40B4-BE49-F238E27FC236}">
                <a16:creationId xmlns:a16="http://schemas.microsoft.com/office/drawing/2014/main" id="{F743A27E-D8ED-4890-B8F3-33ED5EE065C3}"/>
              </a:ext>
            </a:extLst>
          </p:cNvPr>
          <p:cNvSpPr txBox="1"/>
          <p:nvPr/>
        </p:nvSpPr>
        <p:spPr>
          <a:xfrm>
            <a:off x="5943600" y="5531983"/>
            <a:ext cx="2362200" cy="366034"/>
          </a:xfrm>
          <a:prstGeom prst="rect">
            <a:avLst/>
          </a:prstGeom>
          <a:noFill/>
        </p:spPr>
        <p:txBody>
          <a:bodyPr wrap="square" rtlCol="0">
            <a:spAutoFit/>
          </a:bodyPr>
          <a:lstStyle/>
          <a:p>
            <a:r>
              <a:rPr lang="en-US" dirty="0"/>
              <a:t>Sample / snapshot</a:t>
            </a:r>
          </a:p>
        </p:txBody>
      </p:sp>
      <p:pic>
        <p:nvPicPr>
          <p:cNvPr id="14" name="Picture 13">
            <a:extLst>
              <a:ext uri="{FF2B5EF4-FFF2-40B4-BE49-F238E27FC236}">
                <a16:creationId xmlns:a16="http://schemas.microsoft.com/office/drawing/2014/main" id="{98E266AF-73E5-416A-856C-35F3F59EE594}"/>
              </a:ext>
            </a:extLst>
          </p:cNvPr>
          <p:cNvPicPr>
            <a:picLocks noChangeAspect="1"/>
          </p:cNvPicPr>
          <p:nvPr/>
        </p:nvPicPr>
        <p:blipFill>
          <a:blip r:embed="rId7"/>
          <a:stretch>
            <a:fillRect/>
          </a:stretch>
        </p:blipFill>
        <p:spPr>
          <a:xfrm>
            <a:off x="6580232" y="3247859"/>
            <a:ext cx="876300" cy="781050"/>
          </a:xfrm>
          <a:prstGeom prst="rect">
            <a:avLst/>
          </a:prstGeom>
        </p:spPr>
      </p:pic>
      <p:cxnSp>
        <p:nvCxnSpPr>
          <p:cNvPr id="25" name="Straight Connector 24">
            <a:extLst>
              <a:ext uri="{FF2B5EF4-FFF2-40B4-BE49-F238E27FC236}">
                <a16:creationId xmlns:a16="http://schemas.microsoft.com/office/drawing/2014/main" id="{CF564FCA-A382-45BB-9B88-35DD332C0FA9}"/>
              </a:ext>
            </a:extLst>
          </p:cNvPr>
          <p:cNvCxnSpPr/>
          <p:nvPr/>
        </p:nvCxnSpPr>
        <p:spPr>
          <a:xfrm>
            <a:off x="6324600" y="3200400"/>
            <a:ext cx="0" cy="109156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34ABED59-B4E0-466C-8366-E88851BB8111}"/>
              </a:ext>
            </a:extLst>
          </p:cNvPr>
          <p:cNvCxnSpPr>
            <a:cxnSpLocks/>
          </p:cNvCxnSpPr>
          <p:nvPr/>
        </p:nvCxnSpPr>
        <p:spPr>
          <a:xfrm flipV="1">
            <a:off x="6256382" y="4172848"/>
            <a:ext cx="1524000" cy="7373"/>
          </a:xfrm>
          <a:prstGeom prst="line">
            <a:avLst/>
          </a:prstGeom>
        </p:spPr>
        <p:style>
          <a:lnRef idx="1">
            <a:schemeClr val="accent6"/>
          </a:lnRef>
          <a:fillRef idx="0">
            <a:schemeClr val="accent6"/>
          </a:fillRef>
          <a:effectRef idx="0">
            <a:schemeClr val="accent6"/>
          </a:effectRef>
          <a:fontRef idx="minor">
            <a:schemeClr val="tx1"/>
          </a:fontRef>
        </p:style>
      </p:cxnSp>
      <p:grpSp>
        <p:nvGrpSpPr>
          <p:cNvPr id="40" name="Group 39">
            <a:extLst>
              <a:ext uri="{FF2B5EF4-FFF2-40B4-BE49-F238E27FC236}">
                <a16:creationId xmlns:a16="http://schemas.microsoft.com/office/drawing/2014/main" id="{582AB4FD-D68F-4AA4-A4C4-A24509DF95F1}"/>
              </a:ext>
            </a:extLst>
          </p:cNvPr>
          <p:cNvGrpSpPr/>
          <p:nvPr/>
        </p:nvGrpSpPr>
        <p:grpSpPr>
          <a:xfrm>
            <a:off x="6324600" y="4448689"/>
            <a:ext cx="1600200" cy="1083294"/>
            <a:chOff x="6324600" y="4448689"/>
            <a:chExt cx="1600200" cy="1083294"/>
          </a:xfrm>
        </p:grpSpPr>
        <p:pic>
          <p:nvPicPr>
            <p:cNvPr id="32" name="Picture 31">
              <a:extLst>
                <a:ext uri="{FF2B5EF4-FFF2-40B4-BE49-F238E27FC236}">
                  <a16:creationId xmlns:a16="http://schemas.microsoft.com/office/drawing/2014/main" id="{10EF6864-1D67-45DA-B68B-6DEF5B1D9120}"/>
                </a:ext>
              </a:extLst>
            </p:cNvPr>
            <p:cNvPicPr>
              <a:picLocks noChangeAspect="1"/>
            </p:cNvPicPr>
            <p:nvPr/>
          </p:nvPicPr>
          <p:blipFill>
            <a:blip r:embed="rId7"/>
            <a:stretch>
              <a:fillRect/>
            </a:stretch>
          </p:blipFill>
          <p:spPr>
            <a:xfrm rot="1746091">
              <a:off x="6663083" y="4490413"/>
              <a:ext cx="930540" cy="829394"/>
            </a:xfrm>
            <a:prstGeom prst="rect">
              <a:avLst/>
            </a:prstGeom>
          </p:spPr>
        </p:pic>
        <p:cxnSp>
          <p:nvCxnSpPr>
            <p:cNvPr id="33" name="Straight Connector 32">
              <a:extLst>
                <a:ext uri="{FF2B5EF4-FFF2-40B4-BE49-F238E27FC236}">
                  <a16:creationId xmlns:a16="http://schemas.microsoft.com/office/drawing/2014/main" id="{ACECB37F-7561-4476-888E-E4486A4617DE}"/>
                </a:ext>
              </a:extLst>
            </p:cNvPr>
            <p:cNvCxnSpPr>
              <a:cxnSpLocks/>
            </p:cNvCxnSpPr>
            <p:nvPr/>
          </p:nvCxnSpPr>
          <p:spPr>
            <a:xfrm>
              <a:off x="6324600" y="4448689"/>
              <a:ext cx="1" cy="1083294"/>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4AEAD4BE-4798-4628-BCD9-7A4A8C6B914D}"/>
                </a:ext>
              </a:extLst>
            </p:cNvPr>
            <p:cNvCxnSpPr>
              <a:cxnSpLocks/>
            </p:cNvCxnSpPr>
            <p:nvPr/>
          </p:nvCxnSpPr>
          <p:spPr>
            <a:xfrm flipV="1">
              <a:off x="6324600" y="5380671"/>
              <a:ext cx="1600200" cy="27284"/>
            </a:xfrm>
            <a:prstGeom prst="line">
              <a:avLst/>
            </a:prstGeom>
          </p:spPr>
          <p:style>
            <a:lnRef idx="1">
              <a:schemeClr val="accent6"/>
            </a:lnRef>
            <a:fillRef idx="0">
              <a:schemeClr val="accent6"/>
            </a:fillRef>
            <a:effectRef idx="0">
              <a:schemeClr val="accent6"/>
            </a:effectRef>
            <a:fontRef idx="minor">
              <a:schemeClr val="tx1"/>
            </a:fontRef>
          </p:style>
        </p:cxnSp>
      </p:grpSp>
      <p:sp>
        <p:nvSpPr>
          <p:cNvPr id="39" name="TextBox 38">
            <a:extLst>
              <a:ext uri="{FF2B5EF4-FFF2-40B4-BE49-F238E27FC236}">
                <a16:creationId xmlns:a16="http://schemas.microsoft.com/office/drawing/2014/main" id="{1C7F5849-C7C8-401F-96CE-BBCCAEA44F17}"/>
              </a:ext>
            </a:extLst>
          </p:cNvPr>
          <p:cNvSpPr txBox="1"/>
          <p:nvPr/>
        </p:nvSpPr>
        <p:spPr>
          <a:xfrm>
            <a:off x="7924800" y="3662362"/>
            <a:ext cx="685800" cy="246221"/>
          </a:xfrm>
          <a:prstGeom prst="rect">
            <a:avLst/>
          </a:prstGeom>
          <a:noFill/>
        </p:spPr>
        <p:txBody>
          <a:bodyPr wrap="square" rtlCol="0">
            <a:spAutoFit/>
          </a:bodyPr>
          <a:lstStyle/>
          <a:p>
            <a:r>
              <a:rPr lang="en-US" sz="1000" dirty="0"/>
              <a:t>Time T1</a:t>
            </a:r>
          </a:p>
        </p:txBody>
      </p:sp>
      <p:sp>
        <p:nvSpPr>
          <p:cNvPr id="42" name="TextBox 41">
            <a:extLst>
              <a:ext uri="{FF2B5EF4-FFF2-40B4-BE49-F238E27FC236}">
                <a16:creationId xmlns:a16="http://schemas.microsoft.com/office/drawing/2014/main" id="{092DEAD4-CD06-4D79-B9CD-10145FEC941F}"/>
              </a:ext>
            </a:extLst>
          </p:cNvPr>
          <p:cNvSpPr txBox="1"/>
          <p:nvPr/>
        </p:nvSpPr>
        <p:spPr>
          <a:xfrm>
            <a:off x="7924800" y="4782979"/>
            <a:ext cx="685800" cy="246221"/>
          </a:xfrm>
          <a:prstGeom prst="rect">
            <a:avLst/>
          </a:prstGeom>
          <a:noFill/>
        </p:spPr>
        <p:txBody>
          <a:bodyPr wrap="square" rtlCol="0">
            <a:spAutoFit/>
          </a:bodyPr>
          <a:lstStyle/>
          <a:p>
            <a:r>
              <a:rPr lang="en-US" sz="1000" dirty="0"/>
              <a:t>Time T2</a:t>
            </a:r>
          </a:p>
        </p:txBody>
      </p:sp>
      <p:sp>
        <p:nvSpPr>
          <p:cNvPr id="41" name="Arc 40">
            <a:extLst>
              <a:ext uri="{FF2B5EF4-FFF2-40B4-BE49-F238E27FC236}">
                <a16:creationId xmlns:a16="http://schemas.microsoft.com/office/drawing/2014/main" id="{F13C5528-CD1D-4B63-B2A6-9F46F5DC66A5}"/>
              </a:ext>
            </a:extLst>
          </p:cNvPr>
          <p:cNvSpPr/>
          <p:nvPr/>
        </p:nvSpPr>
        <p:spPr>
          <a:xfrm>
            <a:off x="6248400" y="34290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DD4539F1-6781-4D36-B37E-FD01B917ADEE}"/>
              </a:ext>
            </a:extLst>
          </p:cNvPr>
          <p:cNvSpPr/>
          <p:nvPr/>
        </p:nvSpPr>
        <p:spPr>
          <a:xfrm>
            <a:off x="6172200" y="47244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C182A76F-AE97-4B19-A48E-4D113E79CD3A}"/>
              </a:ext>
            </a:extLst>
          </p:cNvPr>
          <p:cNvSpPr/>
          <p:nvPr/>
        </p:nvSpPr>
        <p:spPr>
          <a:xfrm>
            <a:off x="5867400" y="2895600"/>
            <a:ext cx="3124200" cy="1429061"/>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Brownian Motion - nanoparticles in water">
            <a:hlinkClick r:id="" action="ppaction://media"/>
            <a:extLst>
              <a:ext uri="{FF2B5EF4-FFF2-40B4-BE49-F238E27FC236}">
                <a16:creationId xmlns:a16="http://schemas.microsoft.com/office/drawing/2014/main" id="{ED41699A-4491-4AC4-A99B-E652BC85F12E}"/>
              </a:ext>
            </a:extLst>
          </p:cNvPr>
          <p:cNvPicPr>
            <a:picLocks noChangeAspect="1"/>
          </p:cNvPicPr>
          <p:nvPr>
            <a:videoFile r:link="rId2"/>
            <p:extLst>
              <p:ext uri="{DAA4B4D4-6D71-4841-9C94-3DE7FCFB9230}">
                <p14:media xmlns:p14="http://schemas.microsoft.com/office/powerpoint/2010/main" r:embed="rId1"/>
              </p:ext>
            </p:extLst>
          </p:nvPr>
        </p:nvPicPr>
        <p:blipFill>
          <a:blip r:embed="rId8">
            <a:lum bright="21000" contrast="96000"/>
          </a:blip>
          <a:stretch>
            <a:fillRect/>
          </a:stretch>
        </p:blipFill>
        <p:spPr>
          <a:xfrm>
            <a:off x="820519" y="1434746"/>
            <a:ext cx="3903881" cy="2072566"/>
          </a:xfrm>
          <a:prstGeom prst="rect">
            <a:avLst/>
          </a:prstGeom>
        </p:spPr>
      </p:pic>
      <p:cxnSp>
        <p:nvCxnSpPr>
          <p:cNvPr id="27" name="Straight Arrow Connector 26">
            <a:extLst>
              <a:ext uri="{FF2B5EF4-FFF2-40B4-BE49-F238E27FC236}">
                <a16:creationId xmlns:a16="http://schemas.microsoft.com/office/drawing/2014/main" id="{59B0B443-2198-4E2B-9544-9197F5DF74DC}"/>
              </a:ext>
            </a:extLst>
          </p:cNvPr>
          <p:cNvCxnSpPr>
            <a:cxnSpLocks/>
          </p:cNvCxnSpPr>
          <p:nvPr/>
        </p:nvCxnSpPr>
        <p:spPr>
          <a:xfrm>
            <a:off x="533400" y="3505200"/>
            <a:ext cx="53117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19B9B13-9F84-4572-9689-0073ED149798}"/>
              </a:ext>
            </a:extLst>
          </p:cNvPr>
          <p:cNvCxnSpPr>
            <a:cxnSpLocks/>
          </p:cNvCxnSpPr>
          <p:nvPr/>
        </p:nvCxnSpPr>
        <p:spPr>
          <a:xfrm flipV="1">
            <a:off x="838200" y="990600"/>
            <a:ext cx="0" cy="29391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2" descr="Image result for normal curve for powerpoint">
            <a:extLst>
              <a:ext uri="{FF2B5EF4-FFF2-40B4-BE49-F238E27FC236}">
                <a16:creationId xmlns:a16="http://schemas.microsoft.com/office/drawing/2014/main" id="{6A2B01B8-B03D-4632-8E5C-708BE56D5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99995" y="2160369"/>
            <a:ext cx="2450772" cy="87322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7B16E1C-245C-49D3-8919-3E67942AD941}"/>
              </a:ext>
            </a:extLst>
          </p:cNvPr>
          <p:cNvSpPr/>
          <p:nvPr/>
        </p:nvSpPr>
        <p:spPr>
          <a:xfrm>
            <a:off x="5910943" y="4385013"/>
            <a:ext cx="3124200" cy="116571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CDC3858-8190-4C90-A311-073CB317D85B}"/>
              </a:ext>
            </a:extLst>
          </p:cNvPr>
          <p:cNvPicPr>
            <a:picLocks noChangeAspect="1"/>
          </p:cNvPicPr>
          <p:nvPr/>
        </p:nvPicPr>
        <p:blipFill>
          <a:blip r:embed="rId6"/>
          <a:stretch>
            <a:fillRect/>
          </a:stretch>
        </p:blipFill>
        <p:spPr>
          <a:xfrm rot="1428724">
            <a:off x="4902521" y="4370505"/>
            <a:ext cx="694595" cy="378070"/>
          </a:xfrm>
          <a:prstGeom prst="rect">
            <a:avLst/>
          </a:prstGeom>
        </p:spPr>
      </p:pic>
    </p:spTree>
    <p:extLst>
      <p:ext uri="{BB962C8B-B14F-4D97-AF65-F5344CB8AC3E}">
        <p14:creationId xmlns:p14="http://schemas.microsoft.com/office/powerpoint/2010/main" val="358594419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84" fill="hold"/>
                                        <p:tgtEl>
                                          <p:spTgt spid="26"/>
                                        </p:tgtEl>
                                      </p:cBhvr>
                                    </p:cmd>
                                  </p:childTnLst>
                                </p:cTn>
                              </p:par>
                            </p:childTnLst>
                          </p:cTn>
                        </p:par>
                        <p:par>
                          <p:cTn id="7" fill="hold">
                            <p:stCondLst>
                              <p:cond delay="36084"/>
                            </p:stCondLst>
                            <p:childTnLst>
                              <p:par>
                                <p:cTn id="8" presetID="1" presetClass="exit" presetSubtype="0" fill="hold" grpId="0" nodeType="afterEffect">
                                  <p:stCondLst>
                                    <p:cond delay="500"/>
                                  </p:stCondLst>
                                  <p:childTnLst>
                                    <p:set>
                                      <p:cBhvr>
                                        <p:cTn id="9" dur="1" fill="hold">
                                          <p:stCondLst>
                                            <p:cond delay="0"/>
                                          </p:stCondLst>
                                        </p:cTn>
                                        <p:tgtEl>
                                          <p:spTgt spid="43"/>
                                        </p:tgtEl>
                                        <p:attrNameLst>
                                          <p:attrName>style.visibility</p:attrName>
                                        </p:attrNameLst>
                                      </p:cBhvr>
                                      <p:to>
                                        <p:strVal val="hidden"/>
                                      </p:to>
                                    </p:set>
                                  </p:childTnLst>
                                </p:cTn>
                              </p:par>
                            </p:childTnLst>
                          </p:cTn>
                        </p:par>
                        <p:par>
                          <p:cTn id="10" fill="hold">
                            <p:stCondLst>
                              <p:cond delay="36584"/>
                            </p:stCondLst>
                            <p:childTnLst>
                              <p:par>
                                <p:cTn id="11" presetID="1" presetClass="entr" presetSubtype="0" fill="hold" grpId="0" nodeType="afterEffect">
                                  <p:stCondLst>
                                    <p:cond delay="300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200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2000"/>
                            </p:stCondLst>
                            <p:childTnLst>
                              <p:par>
                                <p:cTn id="21" presetID="1" presetClass="exit" presetSubtype="0" fill="hold" grpId="0" nodeType="afterEffect">
                                  <p:stCondLst>
                                    <p:cond delay="100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300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300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6"/>
                </p:tgtEl>
              </p:cMediaNode>
            </p:video>
          </p:childTnLst>
        </p:cTn>
      </p:par>
    </p:tnLst>
    <p:bldLst>
      <p:bldP spid="41" grpId="0" animBg="1"/>
      <p:bldP spid="45" grpId="0" animBg="1"/>
      <p:bldP spid="43"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369332"/>
          </a:xfrm>
        </p:spPr>
        <p:txBody>
          <a:bodyPr wrap="square">
            <a:spAutoFit/>
          </a:bodyPr>
          <a:lstStyle/>
          <a:p>
            <a:pPr marL="342900" indent="-342900">
              <a:buNone/>
            </a:pPr>
            <a:r>
              <a:rPr lang="en-US" altLang="en-US" sz="1800" u="sng" dirty="0">
                <a:latin typeface="Arial" charset="0"/>
              </a:rPr>
              <a:t>Modelling Errors </a:t>
            </a:r>
            <a:r>
              <a:rPr lang="en-US" altLang="en-US" sz="1800" u="sng" dirty="0" err="1">
                <a:latin typeface="Arial" charset="0"/>
              </a:rPr>
              <a:t>Visaual</a:t>
            </a:r>
            <a:r>
              <a:rPr lang="en-US" altLang="en-US" sz="1800" u="sng" dirty="0">
                <a:latin typeface="Arial" charset="0"/>
              </a:rPr>
              <a:t> demo of variance in training and test data</a:t>
            </a:r>
            <a:endParaRPr lang="en-IN" sz="18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A4A99ED-29A3-46AC-9FA9-36313768003C}"/>
              </a:ext>
            </a:extLst>
          </p:cNvPr>
          <p:cNvPicPr>
            <a:picLocks noChangeAspect="1"/>
          </p:cNvPicPr>
          <p:nvPr/>
        </p:nvPicPr>
        <p:blipFill>
          <a:blip r:embed="rId3"/>
          <a:stretch>
            <a:fillRect/>
          </a:stretch>
        </p:blipFill>
        <p:spPr>
          <a:xfrm>
            <a:off x="307974" y="2209800"/>
            <a:ext cx="8378826" cy="4185391"/>
          </a:xfrm>
          <a:prstGeom prst="rect">
            <a:avLst/>
          </a:prstGeom>
        </p:spPr>
      </p:pic>
      <p:sp>
        <p:nvSpPr>
          <p:cNvPr id="2" name="TextBox 1">
            <a:extLst>
              <a:ext uri="{FF2B5EF4-FFF2-40B4-BE49-F238E27FC236}">
                <a16:creationId xmlns:a16="http://schemas.microsoft.com/office/drawing/2014/main" id="{8414AE40-DEC8-4BF1-A7EF-10895707731E}"/>
              </a:ext>
            </a:extLst>
          </p:cNvPr>
          <p:cNvSpPr txBox="1"/>
          <p:nvPr/>
        </p:nvSpPr>
        <p:spPr>
          <a:xfrm>
            <a:off x="4277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id="{C742267D-CAFF-44DC-9586-74E4335A8ED1}"/>
              </a:ext>
            </a:extLst>
          </p:cNvPr>
          <p:cNvSpPr txBox="1"/>
          <p:nvPr/>
        </p:nvSpPr>
        <p:spPr>
          <a:xfrm>
            <a:off x="3091544" y="1665514"/>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id="{3FFB3E60-1DC9-4D9B-A129-AAEDB04F377C}"/>
              </a:ext>
            </a:extLst>
          </p:cNvPr>
          <p:cNvSpPr txBox="1"/>
          <p:nvPr/>
        </p:nvSpPr>
        <p:spPr>
          <a:xfrm>
            <a:off x="57553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807675159"/>
      </p:ext>
    </p:extLst>
  </p:cSld>
  <p:clrMapOvr>
    <a:masterClrMapping/>
  </p:clrMapOvr>
  <p:transition spd="med">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EBD-4B1D-4B59-A60C-12CCAEF922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111295-D744-4472-8C9B-623269C09555}"/>
              </a:ext>
            </a:extLst>
          </p:cNvPr>
          <p:cNvSpPr>
            <a:spLocks noGrp="1"/>
          </p:cNvSpPr>
          <p:nvPr>
            <p:ph idx="1"/>
          </p:nvPr>
        </p:nvSpPr>
        <p:spPr>
          <a:xfrm>
            <a:off x="457200" y="1362456"/>
            <a:ext cx="8229600" cy="5114544"/>
          </a:xfrm>
        </p:spPr>
        <p:txBody>
          <a:bodyPr>
            <a:normAutofit/>
          </a:bodyPr>
          <a:lstStyle/>
          <a:p>
            <a:pPr marL="342900" indent="-342900">
              <a:buFont typeface="+mj-lt"/>
              <a:buAutoNum type="arabicPeriod"/>
            </a:pPr>
            <a:endParaRPr lang="en-US" sz="1400" dirty="0" smtClean="0"/>
          </a:p>
          <a:p>
            <a:pPr marL="342900" indent="-342900">
              <a:buFont typeface="+mj-lt"/>
              <a:buAutoNum type="arabicPeriod"/>
            </a:pPr>
            <a:r>
              <a:rPr lang="en-US" sz="1400" dirty="0"/>
              <a:t>Data science is the science of extracting useful information about the process from the data that is used by the process and generated by the process. </a:t>
            </a:r>
          </a:p>
          <a:p>
            <a:pPr marL="342900" indent="-342900">
              <a:buFont typeface="+mj-lt"/>
              <a:buAutoNum type="arabicPeriod"/>
            </a:pPr>
            <a:endParaRPr lang="en-US" sz="1400" dirty="0"/>
          </a:p>
          <a:p>
            <a:pPr marL="342900" indent="-342900">
              <a:buFont typeface="+mj-lt"/>
              <a:buAutoNum type="arabicPeriod"/>
            </a:pPr>
            <a:r>
              <a:rPr lang="en-US" sz="1400" dirty="0" smtClean="0"/>
              <a:t>The </a:t>
            </a:r>
            <a:r>
              <a:rPr lang="en-US" sz="1400" dirty="0"/>
              <a:t>information extracted reflects the way the various input attributes and output attribute/s interact or influence one another. This relation between the output and input attributes is represented as a model</a:t>
            </a:r>
          </a:p>
          <a:p>
            <a:pPr marL="342900" indent="-342900">
              <a:buFont typeface="+mj-lt"/>
              <a:buAutoNum type="arabicPeriod"/>
            </a:pPr>
            <a:endParaRPr lang="en-US" sz="1400" dirty="0"/>
          </a:p>
          <a:p>
            <a:pPr marL="342900" indent="-342900">
              <a:buFont typeface="+mj-lt"/>
              <a:buAutoNum type="arabicPeriod"/>
            </a:pPr>
            <a:r>
              <a:rPr lang="en-US" sz="1400" dirty="0" smtClean="0"/>
              <a:t>All </a:t>
            </a:r>
            <a:r>
              <a:rPr lang="en-US" sz="1400" dirty="0"/>
              <a:t>models represent real world processes. The process can be tangible or intangible. For e.g. modeling the performance of a car (mpg Vs </a:t>
            </a:r>
            <a:r>
              <a:rPr lang="en-US" sz="1400" dirty="0" err="1"/>
              <a:t>wt</a:t>
            </a:r>
            <a:r>
              <a:rPr lang="en-US" sz="1400" dirty="0"/>
              <a:t>) is the case of modeling a tangible process while modeling a stock exchange is the case of modeling an abstract </a:t>
            </a:r>
            <a:r>
              <a:rPr lang="en-US" sz="1400" dirty="0" smtClean="0"/>
              <a:t>process</a:t>
            </a:r>
          </a:p>
          <a:p>
            <a:pPr marL="342900" indent="-342900">
              <a:buFont typeface="+mj-lt"/>
              <a:buAutoNum type="arabicPeriod"/>
            </a:pPr>
            <a:endParaRPr lang="en-US" sz="1400" dirty="0"/>
          </a:p>
          <a:p>
            <a:pPr marL="342900" indent="-342900">
              <a:buFont typeface="+mj-lt"/>
              <a:buAutoNum type="arabicPeriod"/>
            </a:pPr>
            <a:r>
              <a:rPr lang="en-US" sz="1400" dirty="0" smtClean="0"/>
              <a:t>For processes to be modeled, they need to be consistent in behavior. Given an input, the output every time should be similar if not the same</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Model is a mathematical / rules-based representation of the entity / process. For e.g. the           mpg = (-2.5X </a:t>
            </a:r>
            <a:r>
              <a:rPr lang="en-US" sz="1400" dirty="0" err="1"/>
              <a:t>wt</a:t>
            </a:r>
            <a:r>
              <a:rPr lang="en-US" sz="1400" dirty="0"/>
              <a:t>) – 26 is a mathematical representation of the behavior of cars while decision tree rules </a:t>
            </a:r>
          </a:p>
          <a:p>
            <a:pPr marL="342900" indent="-342900">
              <a:buFont typeface="+mj-lt"/>
              <a:buAutoNum type="arabicPeriod"/>
            </a:pPr>
            <a:endParaRPr lang="en-US" sz="1400" dirty="0"/>
          </a:p>
          <a:p>
            <a:pPr marL="342900" indent="-342900">
              <a:buFont typeface="+mj-lt"/>
              <a:buAutoNum type="arabicPeriod"/>
            </a:pPr>
            <a:endParaRPr lang="en-US" sz="1400" dirty="0"/>
          </a:p>
        </p:txBody>
      </p:sp>
      <p:sp>
        <p:nvSpPr>
          <p:cNvPr id="4" name="TextBox 3">
            <a:extLst>
              <a:ext uri="{FF2B5EF4-FFF2-40B4-BE49-F238E27FC236}">
                <a16:creationId xmlns:a16="http://schemas.microsoft.com/office/drawing/2014/main" id="{1DB5C6AD-FB5E-420E-B6B7-0004E206B136}"/>
              </a:ext>
            </a:extLst>
          </p:cNvPr>
          <p:cNvSpPr txBox="1"/>
          <p:nvPr/>
        </p:nvSpPr>
        <p:spPr>
          <a:xfrm>
            <a:off x="609600" y="762000"/>
            <a:ext cx="7772400" cy="369332"/>
          </a:xfrm>
          <a:prstGeom prst="rect">
            <a:avLst/>
          </a:prstGeom>
          <a:noFill/>
        </p:spPr>
        <p:txBody>
          <a:bodyPr wrap="square" rtlCol="0">
            <a:spAutoFit/>
          </a:bodyPr>
          <a:lstStyle/>
          <a:p>
            <a:r>
              <a:rPr lang="en-US" b="1" dirty="0"/>
              <a:t>What is modeling / model and data science?</a:t>
            </a:r>
          </a:p>
        </p:txBody>
      </p:sp>
    </p:spTree>
    <p:extLst>
      <p:ext uri="{BB962C8B-B14F-4D97-AF65-F5344CB8AC3E}">
        <p14:creationId xmlns:p14="http://schemas.microsoft.com/office/powerpoint/2010/main" val="27763314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677412"/>
            <a:ext cx="8382000" cy="3508653"/>
          </a:xfrm>
          <a:prstGeom prst="rect">
            <a:avLst/>
          </a:prstGeom>
        </p:spPr>
        <p:txBody>
          <a:bodyPr wrap="square">
            <a:spAutoFit/>
          </a:bodyPr>
          <a:lstStyle/>
          <a:p>
            <a:pPr marL="342900" indent="-342900">
              <a:buFont typeface="+mj-lt"/>
              <a:buAutoNum type="arabicPeriod"/>
            </a:pPr>
            <a:r>
              <a:rPr lang="en-IN" sz="1600" dirty="0"/>
              <a:t>Given </a:t>
            </a:r>
            <a:r>
              <a:rPr lang="en-IN" sz="1600" dirty="0" smtClean="0"/>
              <a:t>that a sample </a:t>
            </a:r>
            <a:r>
              <a:rPr lang="en-IN" sz="1600" dirty="0"/>
              <a:t>can never be a true representative of the population, it becomes mandatory to establish reliability of the data that will be used for model building</a:t>
            </a:r>
          </a:p>
          <a:p>
            <a:pPr marL="342900" indent="-342900">
              <a:buFont typeface="+mj-lt"/>
              <a:buAutoNum type="arabicPeriod"/>
            </a:pPr>
            <a:endParaRPr lang="en-IN" sz="1600" dirty="0"/>
          </a:p>
          <a:p>
            <a:pPr marL="342900" indent="-342900">
              <a:buFont typeface="+mj-lt"/>
              <a:buAutoNum type="arabicPeriod"/>
            </a:pPr>
            <a:r>
              <a:rPr lang="en-IN" sz="1600" dirty="0"/>
              <a:t>Data is reliable when it can be statistically demonstrated </a:t>
            </a:r>
          </a:p>
          <a:p>
            <a:pPr marL="800100" lvl="1" indent="-342900">
              <a:buFont typeface="+mj-lt"/>
              <a:buAutoNum type="alphaLcPeriod"/>
            </a:pPr>
            <a:r>
              <a:rPr lang="en-IN" sz="1400" dirty="0"/>
              <a:t>to have come from a stable consistent process </a:t>
            </a:r>
          </a:p>
          <a:p>
            <a:pPr marL="800100" lvl="1" indent="-342900">
              <a:buFont typeface="+mj-lt"/>
              <a:buAutoNum type="alphaLcPeriod"/>
            </a:pPr>
            <a:r>
              <a:rPr lang="en-IN" sz="1400" dirty="0"/>
              <a:t>To be a good representative of the universe / production</a:t>
            </a:r>
          </a:p>
          <a:p>
            <a:pPr marL="342900" indent="-342900">
              <a:buFont typeface="+mj-lt"/>
              <a:buAutoNum type="arabicPeriod"/>
            </a:pPr>
            <a:endParaRPr lang="en-IN" sz="1600" dirty="0"/>
          </a:p>
          <a:p>
            <a:pPr marL="342900" indent="-342900">
              <a:buFont typeface="+mj-lt"/>
              <a:buAutoNum type="arabicPeriod"/>
            </a:pPr>
            <a:r>
              <a:rPr lang="en-IN" sz="1600" dirty="0"/>
              <a:t>Data can become unreliable due to various reasons </a:t>
            </a:r>
          </a:p>
          <a:p>
            <a:pPr marL="800100" lvl="1" indent="-342900">
              <a:buFont typeface="+mj-lt"/>
              <a:buAutoNum type="alphaLcPeriod"/>
            </a:pPr>
            <a:r>
              <a:rPr lang="en-IN" sz="1400" dirty="0"/>
              <a:t>Concept drift i.e. gradual change in the behaviour of the process over time. As a result the data pulled out of archives no more represents behaviour of the current process</a:t>
            </a:r>
          </a:p>
          <a:p>
            <a:pPr marL="800100" lvl="1" indent="-342900">
              <a:buFont typeface="+mj-lt"/>
              <a:buAutoNum type="alphaLcPeriod"/>
            </a:pPr>
            <a:r>
              <a:rPr lang="en-IN" sz="1400" dirty="0"/>
              <a:t>Sampling methodology introduces bias in the data through change in central values and spread of </a:t>
            </a:r>
            <a:r>
              <a:rPr lang="en-IN" sz="1400" dirty="0" smtClean="0"/>
              <a:t>data. For e.g. </a:t>
            </a:r>
            <a:r>
              <a:rPr lang="en-IN" sz="1400" dirty="0" err="1" smtClean="0"/>
              <a:t>Covid</a:t>
            </a:r>
            <a:r>
              <a:rPr lang="en-IN" sz="1400" dirty="0" smtClean="0"/>
              <a:t> + is those who visited hospital or even those who are asymptomatic</a:t>
            </a:r>
            <a:endParaRPr lang="en-IN" sz="1400" dirty="0"/>
          </a:p>
          <a:p>
            <a:pPr marL="800100" lvl="1" indent="-342900">
              <a:buFont typeface="+mj-lt"/>
              <a:buAutoNum type="alphaLcPeriod"/>
            </a:pPr>
            <a:r>
              <a:rPr lang="en-IN" sz="1400" dirty="0"/>
              <a:t>The strategies used to address outliers and missing values can impact the central values and spread</a:t>
            </a:r>
            <a:endParaRPr lang="en-IN" sz="1600" dirty="0"/>
          </a:p>
        </p:txBody>
      </p:sp>
      <p:sp>
        <p:nvSpPr>
          <p:cNvPr id="5" name="TextBox 4"/>
          <p:cNvSpPr txBox="1"/>
          <p:nvPr/>
        </p:nvSpPr>
        <p:spPr>
          <a:xfrm>
            <a:off x="152400" y="1078468"/>
            <a:ext cx="8305800" cy="369332"/>
          </a:xfrm>
          <a:prstGeom prst="rect">
            <a:avLst/>
          </a:prstGeom>
          <a:noFill/>
        </p:spPr>
        <p:txBody>
          <a:bodyPr wrap="square" rtlCol="0">
            <a:spAutoFit/>
          </a:bodyPr>
          <a:lstStyle/>
          <a:p>
            <a:r>
              <a:rPr lang="en-IN" b="1" dirty="0"/>
              <a:t>Establish reliability of data </a:t>
            </a:r>
            <a:endParaRPr lang="en-IN" dirty="0">
              <a:solidFill>
                <a:schemeClr val="tx1">
                  <a:lumMod val="50000"/>
                  <a:lumOff val="50000"/>
                </a:schemeClr>
              </a:solidFill>
            </a:endParaRPr>
          </a:p>
        </p:txBody>
      </p:sp>
      <p:sp>
        <p:nvSpPr>
          <p:cNvPr id="2" name="TextBox 1">
            <a:extLst>
              <a:ext uri="{FF2B5EF4-FFF2-40B4-BE49-F238E27FC236}">
                <a16:creationId xmlns:a16="http://schemas.microsoft.com/office/drawing/2014/main" id="{3E35B006-BF49-4716-B1E3-C5E9A1730AFB}"/>
              </a:ext>
            </a:extLst>
          </p:cNvPr>
          <p:cNvSpPr txBox="1"/>
          <p:nvPr/>
        </p:nvSpPr>
        <p:spPr>
          <a:xfrm>
            <a:off x="609600" y="5638800"/>
            <a:ext cx="8077200" cy="646331"/>
          </a:xfrm>
          <a:prstGeom prst="rect">
            <a:avLst/>
          </a:prstGeom>
          <a:solidFill>
            <a:srgbClr val="FFFF00"/>
          </a:solidFill>
          <a:ln>
            <a:solidFill>
              <a:schemeClr val="accent1"/>
            </a:solidFill>
          </a:ln>
        </p:spPr>
        <p:txBody>
          <a:bodyPr wrap="square" rtlCol="0">
            <a:spAutoFit/>
          </a:bodyPr>
          <a:lstStyle/>
          <a:p>
            <a:r>
              <a:rPr lang="en-US" dirty="0"/>
              <a:t>We need statistics to establish reliability of the sample data. The required statistics can be categorized into descriptive and inferential statistics</a:t>
            </a:r>
          </a:p>
        </p:txBody>
      </p:sp>
    </p:spTree>
    <p:extLst>
      <p:ext uri="{BB962C8B-B14F-4D97-AF65-F5344CB8AC3E}">
        <p14:creationId xmlns:p14="http://schemas.microsoft.com/office/powerpoint/2010/main" val="128139369"/>
      </p:ext>
    </p:extLst>
  </p:cSld>
  <p:clrMapOvr>
    <a:masterClrMapping/>
  </p:clrMapOvr>
  <p:transition spd="med">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EBD-4B1D-4B59-A60C-12CCAEF9222E}"/>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1DB5C6AD-FB5E-420E-B6B7-0004E206B136}"/>
              </a:ext>
            </a:extLst>
          </p:cNvPr>
          <p:cNvSpPr txBox="1"/>
          <p:nvPr/>
        </p:nvSpPr>
        <p:spPr>
          <a:xfrm>
            <a:off x="3600450" y="3059668"/>
            <a:ext cx="1943100" cy="369332"/>
          </a:xfrm>
          <a:prstGeom prst="rect">
            <a:avLst/>
          </a:prstGeom>
          <a:noFill/>
        </p:spPr>
        <p:txBody>
          <a:bodyPr wrap="square" rtlCol="0">
            <a:spAutoFit/>
          </a:bodyPr>
          <a:lstStyle/>
          <a:p>
            <a:r>
              <a:rPr lang="en-US" b="1" dirty="0"/>
              <a:t>Basic Statistics</a:t>
            </a:r>
          </a:p>
        </p:txBody>
      </p:sp>
    </p:spTree>
    <p:extLst>
      <p:ext uri="{BB962C8B-B14F-4D97-AF65-F5344CB8AC3E}">
        <p14:creationId xmlns:p14="http://schemas.microsoft.com/office/powerpoint/2010/main" val="1345477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677412"/>
            <a:ext cx="8382000" cy="2554545"/>
          </a:xfrm>
          <a:prstGeom prst="rect">
            <a:avLst/>
          </a:prstGeom>
        </p:spPr>
        <p:txBody>
          <a:bodyPr wrap="square">
            <a:spAutoFit/>
          </a:bodyPr>
          <a:lstStyle/>
          <a:p>
            <a:pPr marL="342900" indent="-342900">
              <a:buFont typeface="+mj-lt"/>
              <a:buAutoNum type="arabicPeriod"/>
            </a:pPr>
            <a:r>
              <a:rPr lang="en-IN" sz="1600" dirty="0"/>
              <a:t>Basic statistical analysis include </a:t>
            </a:r>
          </a:p>
          <a:p>
            <a:pPr marL="800100" lvl="1" indent="-342900">
              <a:buFont typeface="+mj-lt"/>
              <a:buAutoNum type="alphaLcPeriod"/>
            </a:pPr>
            <a:r>
              <a:rPr lang="en-IN" sz="1600" dirty="0"/>
              <a:t>Measure of central values</a:t>
            </a:r>
          </a:p>
          <a:p>
            <a:pPr marL="800100" lvl="1" indent="-342900">
              <a:buFont typeface="+mj-lt"/>
              <a:buAutoNum type="alphaLcPeriod"/>
            </a:pPr>
            <a:r>
              <a:rPr lang="en-IN" sz="1600" dirty="0"/>
              <a:t>Measure the spread around central values</a:t>
            </a:r>
          </a:p>
          <a:p>
            <a:pPr marL="800100" lvl="1" indent="-342900">
              <a:buFont typeface="+mj-lt"/>
              <a:buAutoNum type="alphaLcPeriod"/>
            </a:pPr>
            <a:r>
              <a:rPr lang="en-IN" sz="1600" dirty="0"/>
              <a:t>Overall distribution shape</a:t>
            </a:r>
          </a:p>
          <a:p>
            <a:pPr marL="342900" indent="-342900">
              <a:buFont typeface="+mj-lt"/>
              <a:buAutoNum type="arabicPeriod"/>
            </a:pPr>
            <a:endParaRPr lang="en-IN" sz="1600" dirty="0"/>
          </a:p>
          <a:p>
            <a:pPr marL="342900" indent="-342900">
              <a:buFont typeface="+mj-lt"/>
              <a:buAutoNum type="arabicPeriod"/>
            </a:pPr>
            <a:r>
              <a:rPr lang="en-IN" sz="1600" dirty="0"/>
              <a:t>Descriptive analysis of the input and output attribute values helps understand the current state and behaviour of the process</a:t>
            </a:r>
          </a:p>
          <a:p>
            <a:pPr marL="342900" indent="-342900">
              <a:buFont typeface="+mj-lt"/>
              <a:buAutoNum type="arabicPeriod"/>
            </a:pPr>
            <a:endParaRPr lang="en-IN" sz="1600" dirty="0"/>
          </a:p>
          <a:p>
            <a:pPr marL="342900" indent="-342900">
              <a:buFont typeface="+mj-lt"/>
              <a:buAutoNum type="arabicPeriod"/>
            </a:pPr>
            <a:endParaRPr lang="en-IN" sz="1600" dirty="0"/>
          </a:p>
          <a:p>
            <a:pPr marL="800100" lvl="1" indent="-342900"/>
            <a:endParaRPr lang="en-IN" sz="1600" dirty="0"/>
          </a:p>
        </p:txBody>
      </p:sp>
      <p:sp>
        <p:nvSpPr>
          <p:cNvPr id="5" name="TextBox 4"/>
          <p:cNvSpPr txBox="1"/>
          <p:nvPr/>
        </p:nvSpPr>
        <p:spPr>
          <a:xfrm>
            <a:off x="152400" y="1078468"/>
            <a:ext cx="8305800" cy="369332"/>
          </a:xfrm>
          <a:prstGeom prst="rect">
            <a:avLst/>
          </a:prstGeom>
          <a:noFill/>
        </p:spPr>
        <p:txBody>
          <a:bodyPr wrap="square" rtlCol="0">
            <a:spAutoFit/>
          </a:bodyPr>
          <a:lstStyle/>
          <a:p>
            <a:r>
              <a:rPr lang="en-IN" b="1" dirty="0"/>
              <a:t>Basic Statistics (</a:t>
            </a:r>
            <a:r>
              <a:rPr lang="en-IN" b="1" dirty="0" err="1"/>
              <a:t>a.k.a</a:t>
            </a:r>
            <a:r>
              <a:rPr lang="en-IN" b="1" dirty="0"/>
              <a:t> descriptive statistics)</a:t>
            </a:r>
            <a:endParaRPr lang="en-IN" dirty="0">
              <a:solidFill>
                <a:schemeClr val="tx1">
                  <a:lumMod val="50000"/>
                  <a:lumOff val="50000"/>
                </a:schemeClr>
              </a:solidFill>
            </a:endParaRPr>
          </a:p>
        </p:txBody>
      </p:sp>
    </p:spTree>
    <p:extLst>
      <p:ext uri="{BB962C8B-B14F-4D97-AF65-F5344CB8AC3E}">
        <p14:creationId xmlns:p14="http://schemas.microsoft.com/office/powerpoint/2010/main" val="4222881659"/>
      </p:ext>
    </p:extLst>
  </p:cSld>
  <p:clrMapOvr>
    <a:masterClrMapping/>
  </p:clrMapOvr>
  <p:transition spd="med">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body" idx="4294967295"/>
          </p:nvPr>
        </p:nvSpPr>
        <p:spPr>
          <a:xfrm>
            <a:off x="464448" y="3621308"/>
            <a:ext cx="8229600" cy="2794000"/>
          </a:xfrm>
        </p:spPr>
        <p:txBody>
          <a:bodyPr/>
          <a:lstStyle/>
          <a:p>
            <a:pPr marL="342900" indent="-342900">
              <a:lnSpc>
                <a:spcPct val="90000"/>
              </a:lnSpc>
              <a:buFont typeface="+mj-lt"/>
              <a:buAutoNum type="arabicPeriod"/>
            </a:pPr>
            <a:r>
              <a:rPr lang="en-US" altLang="en-US" sz="1600" dirty="0">
                <a:latin typeface="Arial" charset="0"/>
                <a:cs typeface="+mn-cs"/>
              </a:rPr>
              <a:t>ABC pizzeria is much more consistent than XYZ pizza in terms of time to prepare</a:t>
            </a:r>
          </a:p>
          <a:p>
            <a:pPr marL="800100" lvl="1" indent="-342900" algn="just">
              <a:buFont typeface="+mj-lt"/>
              <a:buAutoNum type="alphaLcPeriod"/>
            </a:pPr>
            <a:r>
              <a:rPr lang="en-US" altLang="en-US" sz="1400" dirty="0"/>
              <a:t>If you want to be sure about the amount of time you will need to get your lunch you will go to ABC Pizza</a:t>
            </a:r>
          </a:p>
          <a:p>
            <a:pPr marL="800100" lvl="1" indent="-342900" algn="just">
              <a:buFont typeface="+mj-lt"/>
              <a:buAutoNum type="alphaLcPeriod"/>
            </a:pPr>
            <a:r>
              <a:rPr lang="en-US" altLang="en-US" sz="1400" dirty="0"/>
              <a:t>Going to XYZ Pizza will make one less sure about the time required to gather the lunch</a:t>
            </a:r>
          </a:p>
          <a:p>
            <a:pPr marL="800100" lvl="1" indent="-342900" algn="just">
              <a:buFont typeface="+mj-lt"/>
              <a:buAutoNum type="alphaLcPeriod"/>
            </a:pPr>
            <a:r>
              <a:rPr lang="en-US" altLang="en-US" sz="1400" dirty="0"/>
              <a:t>However, if you are a risk taker, you may go to XYZ Pizza even when under time pressure as there is a chance of getting the lunch within 4.2 minutes. Saving a full 2+ minutes compared to ABC!</a:t>
            </a:r>
          </a:p>
          <a:p>
            <a:pPr algn="just"/>
            <a:endParaRPr lang="en-US" altLang="en-US" sz="1600" dirty="0">
              <a:latin typeface="Arial" charset="0"/>
              <a:cs typeface="+mn-cs"/>
            </a:endParaRPr>
          </a:p>
          <a:p>
            <a:pPr algn="just"/>
            <a:r>
              <a:rPr lang="en-US" altLang="en-US" sz="1600" dirty="0">
                <a:latin typeface="Arial" charset="0"/>
                <a:cs typeface="+mn-cs"/>
              </a:rPr>
              <a:t>In short, central tendency alone is not important, one should know the spread also to take any decision</a:t>
            </a:r>
          </a:p>
        </p:txBody>
      </p:sp>
      <p:sp>
        <p:nvSpPr>
          <p:cNvPr id="312325" name="Rectangle 5"/>
          <p:cNvSpPr>
            <a:spLocks noGrp="1"/>
          </p:cNvSpPr>
          <p:nvPr>
            <p:ph type="title" idx="4294967295"/>
          </p:nvPr>
        </p:nvSpPr>
        <p:spPr>
          <a:xfrm>
            <a:off x="0" y="606425"/>
            <a:ext cx="7696200" cy="347663"/>
          </a:xfrm>
          <a:prstGeom prst="rect">
            <a:avLst/>
          </a:prstGeom>
          <a:noFill/>
        </p:spPr>
        <p:txBody>
          <a:bodyPr/>
          <a:lstStyle/>
          <a:p>
            <a:r>
              <a:rPr lang="en-US" altLang="en-US" sz="1800" dirty="0"/>
              <a:t>Descriptive statistics – central value and spread </a:t>
            </a:r>
          </a:p>
        </p:txBody>
      </p:sp>
      <p:pic>
        <p:nvPicPr>
          <p:cNvPr id="312323" name="Picture 3"/>
          <p:cNvPicPr>
            <a:picLocks noChangeAspect="1" noChangeArrowheads="1"/>
          </p:cNvPicPr>
          <p:nvPr/>
        </p:nvPicPr>
        <p:blipFill>
          <a:blip r:embed="rId3" cstate="print"/>
          <a:srcRect/>
          <a:stretch>
            <a:fillRect/>
          </a:stretch>
        </p:blipFill>
        <p:spPr bwMode="auto">
          <a:xfrm>
            <a:off x="1371600" y="1462310"/>
            <a:ext cx="5924550" cy="628650"/>
          </a:xfrm>
          <a:prstGeom prst="rect">
            <a:avLst/>
          </a:prstGeom>
          <a:noFill/>
          <a:ln w="9525">
            <a:noFill/>
            <a:miter lim="800000"/>
            <a:headEnd/>
            <a:tailEnd/>
          </a:ln>
        </p:spPr>
      </p:pic>
      <p:sp>
        <p:nvSpPr>
          <p:cNvPr id="312324" name="Text Box 4"/>
          <p:cNvSpPr txBox="1">
            <a:spLocks noChangeArrowheads="1"/>
          </p:cNvSpPr>
          <p:nvPr/>
        </p:nvSpPr>
        <p:spPr bwMode="auto">
          <a:xfrm>
            <a:off x="3124200" y="1157510"/>
            <a:ext cx="3124200" cy="338554"/>
          </a:xfrm>
          <a:prstGeom prst="rect">
            <a:avLst/>
          </a:prstGeom>
          <a:noFill/>
          <a:ln w="9525">
            <a:noFill/>
            <a:miter lim="800000"/>
            <a:headEnd/>
            <a:tailEnd/>
          </a:ln>
        </p:spPr>
        <p:txBody>
          <a:bodyPr wrap="square">
            <a:spAutoFit/>
          </a:bodyPr>
          <a:lstStyle/>
          <a:p>
            <a:pPr eaLnBrk="1" hangingPunct="1">
              <a:spcBef>
                <a:spcPct val="50000"/>
              </a:spcBef>
            </a:pPr>
            <a:r>
              <a:rPr lang="en-US" altLang="en-US" sz="1600" dirty="0"/>
              <a:t>Time to prepare the pizza</a:t>
            </a:r>
          </a:p>
        </p:txBody>
      </p:sp>
      <p:pic>
        <p:nvPicPr>
          <p:cNvPr id="312326" name="Picture 6"/>
          <p:cNvPicPr>
            <a:picLocks noChangeAspect="1" noChangeArrowheads="1"/>
          </p:cNvPicPr>
          <p:nvPr/>
        </p:nvPicPr>
        <p:blipFill>
          <a:blip r:embed="rId4" cstate="print"/>
          <a:srcRect/>
          <a:stretch>
            <a:fillRect/>
          </a:stretch>
        </p:blipFill>
        <p:spPr bwMode="auto">
          <a:xfrm>
            <a:off x="1371600" y="2300510"/>
            <a:ext cx="5886450" cy="1162050"/>
          </a:xfrm>
          <a:prstGeom prst="rect">
            <a:avLst/>
          </a:prstGeom>
          <a:noFill/>
          <a:ln w="9525">
            <a:noFill/>
            <a:miter lim="800000"/>
            <a:headEnd/>
            <a:tailEnd/>
          </a:ln>
        </p:spPr>
      </p:pic>
      <p:sp>
        <p:nvSpPr>
          <p:cNvPr id="2" name="TextBox 1">
            <a:extLst>
              <a:ext uri="{FF2B5EF4-FFF2-40B4-BE49-F238E27FC236}">
                <a16:creationId xmlns:a16="http://schemas.microsoft.com/office/drawing/2014/main" id="{1365F8CE-CA9E-430D-B3BC-F05D0B11F90D}"/>
              </a:ext>
            </a:extLst>
          </p:cNvPr>
          <p:cNvSpPr txBox="1"/>
          <p:nvPr/>
        </p:nvSpPr>
        <p:spPr>
          <a:xfrm>
            <a:off x="7311700" y="3195082"/>
            <a:ext cx="1527499" cy="246221"/>
          </a:xfrm>
          <a:prstGeom prst="rect">
            <a:avLst/>
          </a:prstGeom>
          <a:noFill/>
        </p:spPr>
        <p:txBody>
          <a:bodyPr wrap="square" rtlCol="0">
            <a:spAutoFit/>
          </a:bodyPr>
          <a:lstStyle/>
          <a:p>
            <a:r>
              <a:rPr lang="en-US" sz="1000" dirty="0"/>
              <a:t>Image source: unknown</a:t>
            </a:r>
          </a:p>
        </p:txBody>
      </p:sp>
    </p:spTree>
    <p:extLst>
      <p:ext uri="{BB962C8B-B14F-4D97-AF65-F5344CB8AC3E}">
        <p14:creationId xmlns:p14="http://schemas.microsoft.com/office/powerpoint/2010/main" val="659290049"/>
      </p:ext>
    </p:extLst>
  </p:cSld>
  <p:clrMapOvr>
    <a:masterClrMapping/>
  </p:clrMapOvr>
  <p:transition spd="med">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3"/>
          <p:cNvSpPr>
            <a:spLocks noGrp="1"/>
          </p:cNvSpPr>
          <p:nvPr>
            <p:ph type="body" idx="4294967295"/>
          </p:nvPr>
        </p:nvSpPr>
        <p:spPr>
          <a:xfrm>
            <a:off x="381000" y="1295400"/>
            <a:ext cx="8001000" cy="2743200"/>
          </a:xfrm>
        </p:spPr>
        <p:txBody>
          <a:bodyPr>
            <a:normAutofit/>
          </a:bodyPr>
          <a:lstStyle/>
          <a:p>
            <a:pPr marL="342900" indent="-342900">
              <a:lnSpc>
                <a:spcPct val="90000"/>
              </a:lnSpc>
              <a:buFont typeface="+mj-lt"/>
              <a:buAutoNum type="arabicPeriod"/>
            </a:pPr>
            <a:r>
              <a:rPr lang="en-US" altLang="en-US" sz="1600" dirty="0">
                <a:latin typeface="Arial" charset="0"/>
                <a:cs typeface="+mn-cs"/>
              </a:rPr>
              <a:t>Variance is measured as the average of sum of squared difference between each data point (represented by xi) and the mean represented by </a:t>
            </a:r>
            <a:r>
              <a:rPr lang="en-US" altLang="en-US" sz="1600" dirty="0">
                <a:latin typeface="Arial" charset="0"/>
                <a:cs typeface="+mn-cs"/>
                <a:sym typeface="Symbol" pitchFamily="18" charset="2"/>
              </a:rPr>
              <a:t></a:t>
            </a:r>
          </a:p>
          <a:p>
            <a:pPr marL="342900" indent="-342900">
              <a:lnSpc>
                <a:spcPct val="90000"/>
              </a:lnSpc>
              <a:buFont typeface="+mj-lt"/>
              <a:buAutoNum type="arabicPeriod"/>
            </a:pPr>
            <a:endParaRPr lang="en-US" altLang="en-US" sz="1600" dirty="0">
              <a:latin typeface="Arial" charset="0"/>
              <a:cs typeface="+mn-cs"/>
              <a:sym typeface="Symbol" pitchFamily="18" charset="2"/>
            </a:endParaRPr>
          </a:p>
          <a:p>
            <a:pPr marL="342900" indent="-342900">
              <a:lnSpc>
                <a:spcPct val="90000"/>
              </a:lnSpc>
              <a:buFont typeface="+mj-lt"/>
              <a:buAutoNum type="arabicPeriod"/>
            </a:pPr>
            <a:r>
              <a:rPr lang="en-US" altLang="en-US" sz="1600" dirty="0"/>
              <a:t>N represents the number of data points (when number of data points is small (lesser than 30), we replace N with N-1 (degrees of freedom)</a:t>
            </a:r>
          </a:p>
          <a:p>
            <a:pPr marL="342900" indent="-342900">
              <a:lnSpc>
                <a:spcPct val="90000"/>
              </a:lnSpc>
              <a:buFont typeface="+mj-lt"/>
              <a:buAutoNum type="arabicPeriod"/>
            </a:pPr>
            <a:endParaRPr lang="en-US" altLang="en-US" sz="1600" dirty="0"/>
          </a:p>
          <a:p>
            <a:pPr marL="342900" indent="-342900">
              <a:lnSpc>
                <a:spcPct val="90000"/>
              </a:lnSpc>
              <a:buFont typeface="+mj-lt"/>
              <a:buAutoNum type="arabicPeriod"/>
            </a:pPr>
            <a:r>
              <a:rPr lang="en-US" altLang="en-US" sz="1600" dirty="0"/>
              <a:t>Sum of difference between each data point and mean will always be zero. Hence square the difference and sum up the squared term as shown below</a:t>
            </a:r>
          </a:p>
          <a:p>
            <a:pPr marL="342900" indent="-342900">
              <a:lnSpc>
                <a:spcPct val="90000"/>
              </a:lnSpc>
              <a:buFont typeface="+mj-lt"/>
              <a:buAutoNum type="arabicPeriod"/>
            </a:pPr>
            <a:endParaRPr lang="en-US" altLang="en-US" sz="1600" dirty="0">
              <a:latin typeface="Arial" charset="0"/>
              <a:cs typeface="+mn-cs"/>
              <a:sym typeface="Symbol" pitchFamily="18" charset="2"/>
            </a:endParaRPr>
          </a:p>
        </p:txBody>
      </p:sp>
      <p:sp>
        <p:nvSpPr>
          <p:cNvPr id="314371" name="Rectangle 7"/>
          <p:cNvSpPr>
            <a:spLocks noGrp="1"/>
          </p:cNvSpPr>
          <p:nvPr>
            <p:ph type="title" idx="4294967295"/>
          </p:nvPr>
        </p:nvSpPr>
        <p:spPr>
          <a:xfrm>
            <a:off x="0" y="739775"/>
            <a:ext cx="4876800" cy="377825"/>
          </a:xfrm>
          <a:prstGeom prst="rect">
            <a:avLst/>
          </a:prstGeom>
          <a:noFill/>
        </p:spPr>
        <p:txBody>
          <a:bodyPr/>
          <a:lstStyle/>
          <a:p>
            <a:r>
              <a:rPr lang="en-US" altLang="en-US" sz="1800" dirty="0"/>
              <a:t>Descriptive statistics – Spread / Variance</a:t>
            </a:r>
          </a:p>
        </p:txBody>
      </p:sp>
      <p:sp>
        <p:nvSpPr>
          <p:cNvPr id="229390" name="Rectangle 14"/>
          <p:cNvSpPr>
            <a:spLocks noChangeArrowheads="1"/>
          </p:cNvSpPr>
          <p:nvPr/>
        </p:nvSpPr>
        <p:spPr bwMode="auto">
          <a:xfrm>
            <a:off x="3505200" y="3559175"/>
            <a:ext cx="1143000" cy="1314450"/>
          </a:xfrm>
          <a:prstGeom prst="rect">
            <a:avLst/>
          </a:prstGeom>
          <a:noFill/>
          <a:ln w="3175" algn="ctr">
            <a:noFill/>
            <a:miter lim="800000"/>
            <a:headEnd/>
            <a:tailEnd/>
          </a:ln>
          <a:effectLst>
            <a:prstShdw prst="shdw17" dist="17961" dir="2700000">
              <a:schemeClr val="bg1">
                <a:gamma/>
                <a:shade val="60000"/>
                <a:invGamma/>
              </a:schemeClr>
            </a:prstShdw>
          </a:effectLst>
        </p:spPr>
        <p:txBody>
          <a:bodyPr anchor="ctr">
            <a:spAutoFit/>
          </a:bodyPr>
          <a:lstStyle/>
          <a:p>
            <a:pPr eaLnBrk="1" hangingPunct="1">
              <a:defRPr/>
            </a:pPr>
            <a:r>
              <a:rPr lang="en-US" sz="1600" dirty="0">
                <a:latin typeface="Gill Sans MT" pitchFamily="34" charset="0"/>
              </a:rPr>
              <a:t>N</a:t>
            </a:r>
          </a:p>
          <a:p>
            <a:pPr eaLnBrk="1" hangingPunct="1">
              <a:defRPr/>
            </a:pPr>
            <a:r>
              <a:rPr lang="en-US" sz="1600" dirty="0">
                <a:latin typeface="Gill Sans MT" pitchFamily="34" charset="0"/>
              </a:rPr>
              <a:t>Σ (x</a:t>
            </a:r>
            <a:r>
              <a:rPr lang="en-US" sz="1600" baseline="-25000" dirty="0">
                <a:latin typeface="Gill Sans MT" pitchFamily="34" charset="0"/>
              </a:rPr>
              <a:t>i</a:t>
            </a:r>
            <a:r>
              <a:rPr lang="en-US" sz="1600" dirty="0">
                <a:latin typeface="Gill Sans MT" pitchFamily="34" charset="0"/>
              </a:rPr>
              <a:t> - </a:t>
            </a:r>
            <a:r>
              <a:rPr lang="en-US" sz="1600" dirty="0">
                <a:latin typeface="Gill Sans MT" pitchFamily="34" charset="0"/>
                <a:sym typeface="Symbol" pitchFamily="18" charset="2"/>
              </a:rPr>
              <a:t></a:t>
            </a:r>
            <a:r>
              <a:rPr lang="en-US" sz="1600" dirty="0">
                <a:latin typeface="Gill Sans MT" pitchFamily="34" charset="0"/>
              </a:rPr>
              <a:t>)</a:t>
            </a:r>
            <a:r>
              <a:rPr lang="en-US" sz="1600" baseline="30000" dirty="0">
                <a:latin typeface="Gill Sans MT" pitchFamily="34" charset="0"/>
                <a:sym typeface="Symbol" pitchFamily="18" charset="2"/>
              </a:rPr>
              <a:t>2</a:t>
            </a:r>
          </a:p>
          <a:p>
            <a:pPr eaLnBrk="1" hangingPunct="1">
              <a:defRPr/>
            </a:pPr>
            <a:r>
              <a:rPr lang="en-US" sz="1600" dirty="0">
                <a:latin typeface="Gill Sans MT" pitchFamily="34" charset="0"/>
                <a:sym typeface="Symbol" pitchFamily="18" charset="2"/>
              </a:rPr>
              <a:t>¡=1</a:t>
            </a:r>
          </a:p>
          <a:p>
            <a:pPr eaLnBrk="1" hangingPunct="1">
              <a:defRPr/>
            </a:pPr>
            <a:r>
              <a:rPr lang="en-US" sz="1600" dirty="0">
                <a:latin typeface="Gill Sans MT" pitchFamily="34" charset="0"/>
                <a:sym typeface="Symbol" pitchFamily="18" charset="2"/>
              </a:rPr>
              <a:t>----------</a:t>
            </a:r>
          </a:p>
          <a:p>
            <a:pPr eaLnBrk="1" hangingPunct="1">
              <a:defRPr/>
            </a:pPr>
            <a:r>
              <a:rPr lang="en-US" sz="1600" dirty="0">
                <a:latin typeface="Gill Sans MT" pitchFamily="34" charset="0"/>
                <a:sym typeface="Symbol" pitchFamily="18" charset="2"/>
              </a:rPr>
              <a:t>   N</a:t>
            </a:r>
          </a:p>
        </p:txBody>
      </p:sp>
      <p:sp>
        <p:nvSpPr>
          <p:cNvPr id="314373" name="Rectangle 15"/>
          <p:cNvSpPr>
            <a:spLocks/>
          </p:cNvSpPr>
          <p:nvPr/>
        </p:nvSpPr>
        <p:spPr bwMode="auto">
          <a:xfrm>
            <a:off x="457200" y="4038600"/>
            <a:ext cx="8382000" cy="2133600"/>
          </a:xfrm>
          <a:prstGeom prst="rect">
            <a:avLst/>
          </a:prstGeom>
          <a:noFill/>
          <a:ln w="9525">
            <a:noFill/>
            <a:miter lim="800000"/>
            <a:headEnd/>
            <a:tailEnd/>
          </a:ln>
        </p:spPr>
        <p:txBody>
          <a:bodyPr/>
          <a:lstStyle/>
          <a:p>
            <a:pPr marL="342900" indent="-342900" algn="just">
              <a:spcBef>
                <a:spcPct val="20000"/>
              </a:spcBef>
              <a:buFont typeface="Arial" charset="0"/>
              <a:buChar char="•"/>
            </a:pPr>
            <a:endParaRPr lang="en-US" altLang="en-US" sz="2000" dirty="0">
              <a:latin typeface="Gill Sans MT" pitchFamily="34" charset="0"/>
            </a:endParaRPr>
          </a:p>
        </p:txBody>
      </p:sp>
    </p:spTree>
    <p:extLst>
      <p:ext uri="{BB962C8B-B14F-4D97-AF65-F5344CB8AC3E}">
        <p14:creationId xmlns:p14="http://schemas.microsoft.com/office/powerpoint/2010/main" val="3782950183"/>
      </p:ext>
    </p:extLst>
  </p:cSld>
  <p:clrMapOvr>
    <a:masterClrMapping/>
  </p:clrMapOvr>
  <p:transition spd="med">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3"/>
          <p:cNvSpPr>
            <a:spLocks noGrp="1"/>
          </p:cNvSpPr>
          <p:nvPr>
            <p:ph type="body" idx="4294967295"/>
          </p:nvPr>
        </p:nvSpPr>
        <p:spPr>
          <a:xfrm>
            <a:off x="420906" y="1352550"/>
            <a:ext cx="8229600" cy="4953000"/>
          </a:xfrm>
        </p:spPr>
        <p:txBody>
          <a:bodyPr>
            <a:normAutofit/>
          </a:bodyPr>
          <a:lstStyle/>
          <a:p>
            <a:pPr marL="342900" indent="-342900" fontAlgn="base">
              <a:lnSpc>
                <a:spcPct val="90000"/>
              </a:lnSpc>
              <a:spcAft>
                <a:spcPct val="0"/>
              </a:spcAft>
              <a:buFont typeface="+mj-lt"/>
              <a:buAutoNum type="arabicPeriod"/>
            </a:pPr>
            <a:r>
              <a:rPr lang="en-US" altLang="en-US" sz="1600" dirty="0">
                <a:latin typeface="Arial" charset="0"/>
                <a:cs typeface="+mn-cs"/>
              </a:rPr>
              <a:t>Interpreting variance ( a squared term) is not intuitive. Instead we under root it to get Standard Deviation which has the same units as the variable</a:t>
            </a: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r>
              <a:rPr lang="en-US" altLang="en-US" sz="1600" dirty="0">
                <a:latin typeface="Arial" charset="0"/>
                <a:cs typeface="+mn-cs"/>
              </a:rPr>
              <a:t>Standard deviation, is a measure of average spread i.e. on an average what is the difference between any data point and the central value of the variable</a:t>
            </a: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dirty="0"/>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r>
              <a:rPr lang="en-US" altLang="en-US" sz="1600" dirty="0">
                <a:latin typeface="Arial" charset="0"/>
                <a:cs typeface="+mn-cs"/>
              </a:rPr>
              <a:t>Continuing with the previous example, standard deviation is square root of 106.28 = 10.30</a:t>
            </a: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r>
              <a:rPr lang="en-US" altLang="en-US" sz="1600" dirty="0">
                <a:latin typeface="Arial" charset="0"/>
                <a:cs typeface="+mn-cs"/>
              </a:rPr>
              <a:t>When the number of data points is small (less than 30), we replace N with N-1(degrees of freedom) in the denominator</a:t>
            </a:r>
          </a:p>
          <a:p>
            <a:endParaRPr lang="en-US" altLang="en-US" dirty="0"/>
          </a:p>
        </p:txBody>
      </p:sp>
      <p:sp>
        <p:nvSpPr>
          <p:cNvPr id="318467" name="Rectangle 7"/>
          <p:cNvSpPr>
            <a:spLocks noGrp="1"/>
          </p:cNvSpPr>
          <p:nvPr>
            <p:ph type="title" idx="4294967295"/>
          </p:nvPr>
        </p:nvSpPr>
        <p:spPr>
          <a:xfrm>
            <a:off x="0" y="798513"/>
            <a:ext cx="4876800" cy="449262"/>
          </a:xfrm>
          <a:prstGeom prst="rect">
            <a:avLst/>
          </a:prstGeom>
          <a:noFill/>
        </p:spPr>
        <p:txBody>
          <a:bodyPr/>
          <a:lstStyle/>
          <a:p>
            <a:r>
              <a:rPr lang="en-US" altLang="en-US" sz="1800" dirty="0"/>
              <a:t>Descriptive statistics - Standard Deviation</a:t>
            </a:r>
          </a:p>
        </p:txBody>
      </p:sp>
      <p:grpSp>
        <p:nvGrpSpPr>
          <p:cNvPr id="3" name="Group 2">
            <a:extLst>
              <a:ext uri="{FF2B5EF4-FFF2-40B4-BE49-F238E27FC236}">
                <a16:creationId xmlns:a16="http://schemas.microsoft.com/office/drawing/2014/main" id="{27E627CA-C7CC-4050-96FB-E318E94F722A}"/>
              </a:ext>
            </a:extLst>
          </p:cNvPr>
          <p:cNvGrpSpPr/>
          <p:nvPr/>
        </p:nvGrpSpPr>
        <p:grpSpPr>
          <a:xfrm>
            <a:off x="2743200" y="2787650"/>
            <a:ext cx="1828800" cy="1555750"/>
            <a:chOff x="2743200" y="2635250"/>
            <a:chExt cx="1828800" cy="1555750"/>
          </a:xfrm>
        </p:grpSpPr>
        <p:grpSp>
          <p:nvGrpSpPr>
            <p:cNvPr id="2" name="Group 14"/>
            <p:cNvGrpSpPr>
              <a:grpSpLocks/>
            </p:cNvGrpSpPr>
            <p:nvPr/>
          </p:nvGrpSpPr>
          <p:grpSpPr bwMode="auto">
            <a:xfrm>
              <a:off x="2743200" y="2635250"/>
              <a:ext cx="1828800" cy="1555750"/>
              <a:chOff x="1728" y="1503"/>
              <a:chExt cx="1152" cy="980"/>
            </a:xfrm>
          </p:grpSpPr>
          <p:sp>
            <p:nvSpPr>
              <p:cNvPr id="230411" name="Rectangle 11"/>
              <p:cNvSpPr>
                <a:spLocks noChangeArrowheads="1"/>
              </p:cNvSpPr>
              <p:nvPr/>
            </p:nvSpPr>
            <p:spPr bwMode="auto">
              <a:xfrm>
                <a:off x="2160" y="1536"/>
                <a:ext cx="720" cy="828"/>
              </a:xfrm>
              <a:prstGeom prst="rect">
                <a:avLst/>
              </a:prstGeom>
              <a:noFill/>
              <a:ln w="3175" algn="ctr">
                <a:noFill/>
                <a:miter lim="800000"/>
                <a:headEnd/>
                <a:tailEnd/>
              </a:ln>
              <a:effectLst>
                <a:prstShdw prst="shdw17" dist="17961" dir="2700000">
                  <a:schemeClr val="bg1">
                    <a:gamma/>
                    <a:shade val="60000"/>
                    <a:invGamma/>
                  </a:schemeClr>
                </a:prstShdw>
              </a:effectLst>
            </p:spPr>
            <p:txBody>
              <a:bodyPr anchor="ctr">
                <a:spAutoFit/>
              </a:bodyPr>
              <a:lstStyle/>
              <a:p>
                <a:pPr eaLnBrk="1" hangingPunct="1">
                  <a:defRPr/>
                </a:pPr>
                <a:r>
                  <a:rPr lang="en-US" sz="1600" dirty="0"/>
                  <a:t> </a:t>
                </a:r>
                <a:r>
                  <a:rPr lang="en-US" sz="1600" dirty="0">
                    <a:latin typeface="Gill Sans MT" pitchFamily="34" charset="0"/>
                  </a:rPr>
                  <a:t>N</a:t>
                </a:r>
              </a:p>
              <a:p>
                <a:pPr eaLnBrk="1" hangingPunct="1">
                  <a:defRPr/>
                </a:pPr>
                <a:r>
                  <a:rPr lang="en-US" sz="1600" dirty="0">
                    <a:latin typeface="Gill Sans MT" pitchFamily="34" charset="0"/>
                  </a:rPr>
                  <a:t> Σ (x</a:t>
                </a:r>
                <a:r>
                  <a:rPr lang="en-US" sz="1600" baseline="-25000" dirty="0">
                    <a:latin typeface="Gill Sans MT" pitchFamily="34" charset="0"/>
                  </a:rPr>
                  <a:t>i</a:t>
                </a:r>
                <a:r>
                  <a:rPr lang="en-US" sz="1600" dirty="0">
                    <a:latin typeface="Gill Sans MT" pitchFamily="34" charset="0"/>
                  </a:rPr>
                  <a:t> - </a:t>
                </a:r>
                <a:r>
                  <a:rPr lang="en-US" sz="1600" dirty="0">
                    <a:latin typeface="Gill Sans MT" pitchFamily="34" charset="0"/>
                    <a:sym typeface="Symbol" pitchFamily="18" charset="2"/>
                  </a:rPr>
                  <a:t></a:t>
                </a:r>
                <a:r>
                  <a:rPr lang="en-US" sz="1600" dirty="0">
                    <a:latin typeface="Gill Sans MT" pitchFamily="34" charset="0"/>
                  </a:rPr>
                  <a:t>)</a:t>
                </a:r>
                <a:r>
                  <a:rPr lang="en-US" sz="1600" baseline="30000" dirty="0">
                    <a:latin typeface="Gill Sans MT" pitchFamily="34" charset="0"/>
                    <a:sym typeface="Symbol" pitchFamily="18" charset="2"/>
                  </a:rPr>
                  <a:t>2</a:t>
                </a:r>
              </a:p>
              <a:p>
                <a:pPr eaLnBrk="1" hangingPunct="1">
                  <a:defRPr/>
                </a:pPr>
                <a:r>
                  <a:rPr lang="en-US" sz="1600" dirty="0">
                    <a:latin typeface="Gill Sans MT" pitchFamily="34" charset="0"/>
                    <a:sym typeface="Symbol" pitchFamily="18" charset="2"/>
                  </a:rPr>
                  <a:t> ¡=1</a:t>
                </a:r>
              </a:p>
              <a:p>
                <a:pPr eaLnBrk="1" hangingPunct="1">
                  <a:defRPr/>
                </a:pPr>
                <a:r>
                  <a:rPr lang="en-US" sz="1600" dirty="0">
                    <a:latin typeface="Gill Sans MT" pitchFamily="34" charset="0"/>
                    <a:sym typeface="Symbol" pitchFamily="18" charset="2"/>
                  </a:rPr>
                  <a:t> ----------</a:t>
                </a:r>
              </a:p>
              <a:p>
                <a:pPr eaLnBrk="1" hangingPunct="1">
                  <a:defRPr/>
                </a:pPr>
                <a:r>
                  <a:rPr lang="en-US" sz="1600" dirty="0">
                    <a:latin typeface="Gill Sans MT" pitchFamily="34" charset="0"/>
                    <a:sym typeface="Symbol" pitchFamily="18" charset="2"/>
                  </a:rPr>
                  <a:t>    N</a:t>
                </a:r>
              </a:p>
            </p:txBody>
          </p:sp>
          <p:sp>
            <p:nvSpPr>
              <p:cNvPr id="230412" name="Rectangle 12"/>
              <p:cNvSpPr>
                <a:spLocks noChangeArrowheads="1"/>
              </p:cNvSpPr>
              <p:nvPr/>
            </p:nvSpPr>
            <p:spPr bwMode="auto">
              <a:xfrm>
                <a:off x="1728" y="1503"/>
                <a:ext cx="581" cy="980"/>
              </a:xfrm>
              <a:prstGeom prst="rect">
                <a:avLst/>
              </a:prstGeom>
              <a:noFill/>
              <a:ln w="3175" algn="ctr">
                <a:noFill/>
                <a:miter lim="800000"/>
                <a:headEnd/>
                <a:tailEnd/>
              </a:ln>
              <a:effectLst>
                <a:prstShdw prst="shdw17" dist="17961" dir="2700000">
                  <a:schemeClr val="bg1">
                    <a:gamma/>
                    <a:shade val="60000"/>
                    <a:invGamma/>
                  </a:schemeClr>
                </a:prstShdw>
              </a:effectLst>
            </p:spPr>
            <p:txBody>
              <a:bodyPr>
                <a:spAutoFit/>
              </a:bodyPr>
              <a:lstStyle/>
              <a:p>
                <a:pPr algn="ctr">
                  <a:spcBef>
                    <a:spcPct val="20000"/>
                  </a:spcBef>
                  <a:buFont typeface="Arial" charset="0"/>
                  <a:buNone/>
                  <a:defRPr/>
                </a:pPr>
                <a:r>
                  <a:rPr lang="en-US" sz="9600" dirty="0"/>
                  <a:t>√</a:t>
                </a:r>
              </a:p>
            </p:txBody>
          </p:sp>
        </p:grpSp>
        <p:sp>
          <p:nvSpPr>
            <p:cNvPr id="230413" name="Line 13"/>
            <p:cNvSpPr>
              <a:spLocks noChangeShapeType="1"/>
            </p:cNvSpPr>
            <p:nvPr/>
          </p:nvSpPr>
          <p:spPr bwMode="auto">
            <a:xfrm>
              <a:off x="3505200" y="2743200"/>
              <a:ext cx="914400" cy="0"/>
            </a:xfrm>
            <a:prstGeom prst="line">
              <a:avLst/>
            </a:prstGeom>
            <a:noFill/>
            <a:ln w="3175">
              <a:solidFill>
                <a:schemeClr val="tx1"/>
              </a:solidFill>
              <a:round/>
              <a:headEnd/>
              <a:tailEnd/>
            </a:ln>
            <a:effectLst>
              <a:prstShdw prst="shdw17" dist="17961" dir="2700000">
                <a:schemeClr val="tx1">
                  <a:gamma/>
                  <a:shade val="60000"/>
                  <a:invGamma/>
                </a:schemeClr>
              </a:prstShdw>
            </a:effectLst>
          </p:spPr>
          <p:txBody>
            <a:bodyPr wrap="none" anchor="ctr"/>
            <a:lstStyle/>
            <a:p>
              <a:pPr eaLnBrk="1" hangingPunct="1">
                <a:spcBef>
                  <a:spcPct val="50000"/>
                </a:spcBef>
                <a:defRPr/>
              </a:pPr>
              <a:endParaRPr lang="en-US"/>
            </a:p>
          </p:txBody>
        </p:sp>
      </p:grpSp>
    </p:spTree>
    <p:extLst>
      <p:ext uri="{BB962C8B-B14F-4D97-AF65-F5344CB8AC3E}">
        <p14:creationId xmlns:p14="http://schemas.microsoft.com/office/powerpoint/2010/main" val="3928747202"/>
      </p:ext>
    </p:extLst>
  </p:cSld>
  <p:clrMapOvr>
    <a:masterClrMapping/>
  </p:clrMapOvr>
  <p:transition spd="med">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3"/>
          <p:cNvSpPr>
            <a:spLocks noGrp="1"/>
          </p:cNvSpPr>
          <p:nvPr>
            <p:ph type="body" idx="4294967295"/>
          </p:nvPr>
        </p:nvSpPr>
        <p:spPr>
          <a:xfrm>
            <a:off x="420906" y="1352550"/>
            <a:ext cx="8229600" cy="4953000"/>
          </a:xfrm>
        </p:spPr>
        <p:txBody>
          <a:bodyPr>
            <a:normAutofit/>
          </a:bodyPr>
          <a:lstStyle/>
          <a:p>
            <a:pPr marL="342900" indent="-342900" fontAlgn="base">
              <a:lnSpc>
                <a:spcPct val="90000"/>
              </a:lnSpc>
              <a:spcAft>
                <a:spcPct val="0"/>
              </a:spcAft>
              <a:buFont typeface="+mj-lt"/>
              <a:buAutoNum type="arabicPeriod"/>
            </a:pPr>
            <a:r>
              <a:rPr lang="en-US" altLang="en-US" sz="1600" dirty="0">
                <a:latin typeface="Arial" charset="0"/>
                <a:cs typeface="+mn-cs"/>
              </a:rPr>
              <a:t>Range is a measure of the difference between the max and the min values of any attribute</a:t>
            </a: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r>
              <a:rPr lang="en-US" altLang="en-US" sz="1600" dirty="0">
                <a:latin typeface="Arial" charset="0"/>
                <a:cs typeface="+mn-cs"/>
              </a:rPr>
              <a:t>Range gives a first hand and quick view of the spread in the data</a:t>
            </a: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r>
              <a:rPr lang="en-US" altLang="en-US" sz="1600" dirty="0">
                <a:latin typeface="Arial" charset="0"/>
                <a:cs typeface="+mn-cs"/>
              </a:rPr>
              <a:t>However, range will easily get distorted by outliers. Hence, it is not a reliable metric</a:t>
            </a: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r>
              <a:rPr lang="en-US" altLang="en-US" sz="1600" dirty="0">
                <a:latin typeface="Arial" charset="0"/>
                <a:cs typeface="+mn-cs"/>
              </a:rPr>
              <a:t>Outliers will distort the central values (mean and median).  Central values are expected values, an important characteristic of the process generating the data</a:t>
            </a: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0" indent="0" fontAlgn="base">
              <a:lnSpc>
                <a:spcPct val="90000"/>
              </a:lnSpc>
              <a:spcAft>
                <a:spcPct val="0"/>
              </a:spcAft>
              <a:buNone/>
            </a:pPr>
            <a:endParaRPr lang="en-US" altLang="en-US" sz="1600" dirty="0">
              <a:latin typeface="Arial" charset="0"/>
              <a:cs typeface="+mn-cs"/>
            </a:endParaRPr>
          </a:p>
        </p:txBody>
      </p:sp>
      <p:sp>
        <p:nvSpPr>
          <p:cNvPr id="318467" name="Rectangle 7"/>
          <p:cNvSpPr>
            <a:spLocks noGrp="1"/>
          </p:cNvSpPr>
          <p:nvPr>
            <p:ph type="title" idx="4294967295"/>
          </p:nvPr>
        </p:nvSpPr>
        <p:spPr>
          <a:xfrm>
            <a:off x="381000" y="798513"/>
            <a:ext cx="4876800" cy="449262"/>
          </a:xfrm>
          <a:prstGeom prst="rect">
            <a:avLst/>
          </a:prstGeom>
          <a:noFill/>
        </p:spPr>
        <p:txBody>
          <a:bodyPr/>
          <a:lstStyle/>
          <a:p>
            <a:r>
              <a:rPr lang="en-US" altLang="en-US" sz="1800" dirty="0"/>
              <a:t>Descriptive statistics - Range</a:t>
            </a:r>
          </a:p>
        </p:txBody>
      </p:sp>
      <p:grpSp>
        <p:nvGrpSpPr>
          <p:cNvPr id="22" name="Group 21">
            <a:extLst>
              <a:ext uri="{FF2B5EF4-FFF2-40B4-BE49-F238E27FC236}">
                <a16:creationId xmlns:a16="http://schemas.microsoft.com/office/drawing/2014/main" id="{8D6DE915-6136-40C5-AB6A-C392BDDBA4B7}"/>
              </a:ext>
            </a:extLst>
          </p:cNvPr>
          <p:cNvGrpSpPr/>
          <p:nvPr/>
        </p:nvGrpSpPr>
        <p:grpSpPr>
          <a:xfrm>
            <a:off x="1905000" y="3276600"/>
            <a:ext cx="4648200" cy="764232"/>
            <a:chOff x="1905000" y="3276600"/>
            <a:chExt cx="4648200" cy="764232"/>
          </a:xfrm>
        </p:grpSpPr>
        <p:cxnSp>
          <p:nvCxnSpPr>
            <p:cNvPr id="5" name="Straight Connector 4">
              <a:extLst>
                <a:ext uri="{FF2B5EF4-FFF2-40B4-BE49-F238E27FC236}">
                  <a16:creationId xmlns:a16="http://schemas.microsoft.com/office/drawing/2014/main" id="{E53DB2AF-1AC9-42A3-8F80-CCC1D8FEA927}"/>
                </a:ext>
              </a:extLst>
            </p:cNvPr>
            <p:cNvCxnSpPr/>
            <p:nvPr/>
          </p:nvCxnSpPr>
          <p:spPr>
            <a:xfrm>
              <a:off x="1905000" y="3657600"/>
              <a:ext cx="46482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A91D6D5C-C3C6-4C9A-822F-03E0785B2533}"/>
                </a:ext>
              </a:extLst>
            </p:cNvPr>
            <p:cNvSpPr/>
            <p:nvPr/>
          </p:nvSpPr>
          <p:spPr>
            <a:xfrm>
              <a:off x="2170924" y="35814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3AAF17-1A66-4E72-9FCD-4469213374EB}"/>
                </a:ext>
              </a:extLst>
            </p:cNvPr>
            <p:cNvSpPr/>
            <p:nvPr/>
          </p:nvSpPr>
          <p:spPr>
            <a:xfrm>
              <a:off x="2170924" y="3497421"/>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5C5A5E8-C2BD-4A9A-880D-C94A3A8DD5F9}"/>
                </a:ext>
              </a:extLst>
            </p:cNvPr>
            <p:cNvSpPr/>
            <p:nvPr/>
          </p:nvSpPr>
          <p:spPr>
            <a:xfrm>
              <a:off x="2533262" y="35052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96F3469-C4CD-44A2-B6FF-FA2FDDA5B910}"/>
                </a:ext>
              </a:extLst>
            </p:cNvPr>
            <p:cNvSpPr/>
            <p:nvPr/>
          </p:nvSpPr>
          <p:spPr>
            <a:xfrm>
              <a:off x="2534814" y="35814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F30BBDB-F2AD-4222-86B8-5FBF4C717DE1}"/>
                </a:ext>
              </a:extLst>
            </p:cNvPr>
            <p:cNvSpPr/>
            <p:nvPr/>
          </p:nvSpPr>
          <p:spPr>
            <a:xfrm>
              <a:off x="2876938" y="35814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0616CC-955E-4CCA-8A68-84698A07434A}"/>
                </a:ext>
              </a:extLst>
            </p:cNvPr>
            <p:cNvSpPr/>
            <p:nvPr/>
          </p:nvSpPr>
          <p:spPr>
            <a:xfrm>
              <a:off x="3200400" y="35814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B98F1D2-9530-4A49-8C8B-8304FB52E0AE}"/>
                </a:ext>
              </a:extLst>
            </p:cNvPr>
            <p:cNvSpPr/>
            <p:nvPr/>
          </p:nvSpPr>
          <p:spPr>
            <a:xfrm>
              <a:off x="3542524" y="35814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68F4198-4036-41F6-A8E1-36E2826A5662}"/>
                </a:ext>
              </a:extLst>
            </p:cNvPr>
            <p:cNvSpPr/>
            <p:nvPr/>
          </p:nvSpPr>
          <p:spPr>
            <a:xfrm>
              <a:off x="3886200" y="3506752"/>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023BFD2-4334-4CEE-A19E-3B46EB14715F}"/>
                </a:ext>
              </a:extLst>
            </p:cNvPr>
            <p:cNvSpPr/>
            <p:nvPr/>
          </p:nvSpPr>
          <p:spPr>
            <a:xfrm>
              <a:off x="3886200" y="35814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8B5A74-8872-4C36-88A8-C76857C4AEC5}"/>
                </a:ext>
              </a:extLst>
            </p:cNvPr>
            <p:cNvSpPr/>
            <p:nvPr/>
          </p:nvSpPr>
          <p:spPr>
            <a:xfrm>
              <a:off x="4991876" y="35814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E578CB0-9DA6-48F6-816B-01FA5C212640}"/>
                </a:ext>
              </a:extLst>
            </p:cNvPr>
            <p:cNvCxnSpPr>
              <a:cxnSpLocks/>
            </p:cNvCxnSpPr>
            <p:nvPr/>
          </p:nvCxnSpPr>
          <p:spPr>
            <a:xfrm>
              <a:off x="2207972" y="3666655"/>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4ADD283-601B-46A8-AA10-078CEAC6E1D9}"/>
                </a:ext>
              </a:extLst>
            </p:cNvPr>
            <p:cNvCxnSpPr>
              <a:cxnSpLocks/>
            </p:cNvCxnSpPr>
            <p:nvPr/>
          </p:nvCxnSpPr>
          <p:spPr>
            <a:xfrm>
              <a:off x="2561255" y="3657600"/>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6335F45-E0EB-46F9-A8F0-4638BA84F7A0}"/>
                </a:ext>
              </a:extLst>
            </p:cNvPr>
            <p:cNvCxnSpPr>
              <a:cxnSpLocks/>
            </p:cNvCxnSpPr>
            <p:nvPr/>
          </p:nvCxnSpPr>
          <p:spPr>
            <a:xfrm>
              <a:off x="2914262" y="3657600"/>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F5D5709-F637-4685-9737-EFE965B684E5}"/>
                </a:ext>
              </a:extLst>
            </p:cNvPr>
            <p:cNvCxnSpPr>
              <a:cxnSpLocks/>
            </p:cNvCxnSpPr>
            <p:nvPr/>
          </p:nvCxnSpPr>
          <p:spPr>
            <a:xfrm>
              <a:off x="3247055" y="3657600"/>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A0F343E-A03D-4BF4-B4E3-2795B8E66C60}"/>
                </a:ext>
              </a:extLst>
            </p:cNvPr>
            <p:cNvCxnSpPr>
              <a:cxnSpLocks/>
            </p:cNvCxnSpPr>
            <p:nvPr/>
          </p:nvCxnSpPr>
          <p:spPr>
            <a:xfrm>
              <a:off x="3581400" y="3657600"/>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A446E70-0E57-40A9-A668-787185956BF7}"/>
                </a:ext>
              </a:extLst>
            </p:cNvPr>
            <p:cNvCxnSpPr>
              <a:cxnSpLocks/>
            </p:cNvCxnSpPr>
            <p:nvPr/>
          </p:nvCxnSpPr>
          <p:spPr>
            <a:xfrm>
              <a:off x="3932855" y="3657600"/>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306038AD-4CFE-4478-BBC5-619BC1A69EBC}"/>
                </a:ext>
              </a:extLst>
            </p:cNvPr>
            <p:cNvCxnSpPr>
              <a:cxnSpLocks/>
            </p:cNvCxnSpPr>
            <p:nvPr/>
          </p:nvCxnSpPr>
          <p:spPr>
            <a:xfrm>
              <a:off x="4304524" y="3657600"/>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9361181-544E-42CE-9A74-BC600533C967}"/>
                </a:ext>
              </a:extLst>
            </p:cNvPr>
            <p:cNvCxnSpPr>
              <a:cxnSpLocks/>
            </p:cNvCxnSpPr>
            <p:nvPr/>
          </p:nvCxnSpPr>
          <p:spPr>
            <a:xfrm>
              <a:off x="4685524" y="3657600"/>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B6435DF0-4225-4E89-B967-43F4E980FA4D}"/>
                </a:ext>
              </a:extLst>
            </p:cNvPr>
            <p:cNvSpPr/>
            <p:nvPr/>
          </p:nvSpPr>
          <p:spPr>
            <a:xfrm>
              <a:off x="2875386" y="3506752"/>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1EA9096-CB75-4CD4-85C5-B1F2A81A5014}"/>
                </a:ext>
              </a:extLst>
            </p:cNvPr>
            <p:cNvSpPr/>
            <p:nvPr/>
          </p:nvSpPr>
          <p:spPr>
            <a:xfrm>
              <a:off x="2876938" y="34290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2282234-0C3C-4FA3-ACAE-A9353C08D53F}"/>
                </a:ext>
              </a:extLst>
            </p:cNvPr>
            <p:cNvSpPr/>
            <p:nvPr/>
          </p:nvSpPr>
          <p:spPr>
            <a:xfrm>
              <a:off x="3542524" y="3495869"/>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DEB7A0B-41C5-49F0-8096-886BC09E7C1A}"/>
                </a:ext>
              </a:extLst>
            </p:cNvPr>
            <p:cNvSpPr/>
            <p:nvPr/>
          </p:nvSpPr>
          <p:spPr>
            <a:xfrm>
              <a:off x="3548736" y="3416549"/>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491D26D-4849-4FB9-8E2B-B4832C471257}"/>
                </a:ext>
              </a:extLst>
            </p:cNvPr>
            <p:cNvSpPr/>
            <p:nvPr/>
          </p:nvSpPr>
          <p:spPr>
            <a:xfrm>
              <a:off x="3200400" y="35052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FB974AE-BD44-405D-BD14-128629ED9683}"/>
                </a:ext>
              </a:extLst>
            </p:cNvPr>
            <p:cNvSpPr/>
            <p:nvPr/>
          </p:nvSpPr>
          <p:spPr>
            <a:xfrm>
              <a:off x="3200400" y="34290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0D3BA03-0D49-49DF-ACFE-22FE5DE33CC4}"/>
                </a:ext>
              </a:extLst>
            </p:cNvPr>
            <p:cNvCxnSpPr>
              <a:cxnSpLocks/>
            </p:cNvCxnSpPr>
            <p:nvPr/>
          </p:nvCxnSpPr>
          <p:spPr>
            <a:xfrm>
              <a:off x="5029200" y="3657600"/>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5B241416-3D3B-4F55-8B41-E7CF6BDE4E45}"/>
                </a:ext>
              </a:extLst>
            </p:cNvPr>
            <p:cNvSpPr/>
            <p:nvPr/>
          </p:nvSpPr>
          <p:spPr>
            <a:xfrm>
              <a:off x="3200400" y="33528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12C77E1-6386-46E7-A8B2-69E70B90290F}"/>
                </a:ext>
              </a:extLst>
            </p:cNvPr>
            <p:cNvSpPr/>
            <p:nvPr/>
          </p:nvSpPr>
          <p:spPr>
            <a:xfrm>
              <a:off x="3200400" y="327660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7D5B0D7-69BC-4B82-B35A-87B33F89C2E0}"/>
                </a:ext>
              </a:extLst>
            </p:cNvPr>
            <p:cNvSpPr txBox="1"/>
            <p:nvPr/>
          </p:nvSpPr>
          <p:spPr>
            <a:xfrm>
              <a:off x="2057399" y="3810000"/>
              <a:ext cx="3200399" cy="230832"/>
            </a:xfrm>
            <a:prstGeom prst="rect">
              <a:avLst/>
            </a:prstGeom>
            <a:noFill/>
          </p:spPr>
          <p:txBody>
            <a:bodyPr wrap="square" rtlCol="0">
              <a:spAutoFit/>
            </a:bodyPr>
            <a:lstStyle/>
            <a:p>
              <a:r>
                <a:rPr lang="en-US" sz="900" dirty="0"/>
                <a:t>1          2         3         4        5          6         7          8         9</a:t>
              </a:r>
            </a:p>
          </p:txBody>
        </p:sp>
      </p:grpSp>
      <p:sp>
        <p:nvSpPr>
          <p:cNvPr id="23" name="Right Brace 22">
            <a:extLst>
              <a:ext uri="{FF2B5EF4-FFF2-40B4-BE49-F238E27FC236}">
                <a16:creationId xmlns:a16="http://schemas.microsoft.com/office/drawing/2014/main" id="{A2CD3B88-8442-411B-963B-7F36AEC67D01}"/>
              </a:ext>
            </a:extLst>
          </p:cNvPr>
          <p:cNvSpPr/>
          <p:nvPr/>
        </p:nvSpPr>
        <p:spPr>
          <a:xfrm rot="5400000">
            <a:off x="3481536" y="2718974"/>
            <a:ext cx="230831" cy="2864498"/>
          </a:xfrm>
          <a:prstGeom prst="rightBrace">
            <a:avLst/>
          </a:prstGeom>
          <a:ln w="127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7DB3880D-5A55-429D-B4C8-EA6C5C22AAA0}"/>
              </a:ext>
            </a:extLst>
          </p:cNvPr>
          <p:cNvSpPr txBox="1"/>
          <p:nvPr/>
        </p:nvSpPr>
        <p:spPr>
          <a:xfrm>
            <a:off x="2808517" y="4339694"/>
            <a:ext cx="1620414" cy="1015663"/>
          </a:xfrm>
          <a:prstGeom prst="rect">
            <a:avLst/>
          </a:prstGeom>
          <a:noFill/>
        </p:spPr>
        <p:txBody>
          <a:bodyPr wrap="square" rtlCol="0">
            <a:spAutoFit/>
          </a:bodyPr>
          <a:lstStyle/>
          <a:p>
            <a:r>
              <a:rPr lang="en-US" sz="1200" dirty="0"/>
              <a:t>Range =  9 – 1 = 8</a:t>
            </a:r>
          </a:p>
          <a:p>
            <a:endParaRPr lang="en-US" sz="1200" dirty="0"/>
          </a:p>
          <a:p>
            <a:r>
              <a:rPr lang="en-US" sz="1200" dirty="0"/>
              <a:t>Excluding outlier</a:t>
            </a:r>
          </a:p>
          <a:p>
            <a:endParaRPr lang="en-US" sz="1200" dirty="0"/>
          </a:p>
          <a:p>
            <a:r>
              <a:rPr lang="en-US" sz="1200" dirty="0"/>
              <a:t>Range = 6 – 1 = 5</a:t>
            </a:r>
          </a:p>
        </p:txBody>
      </p:sp>
      <p:cxnSp>
        <p:nvCxnSpPr>
          <p:cNvPr id="45" name="Straight Arrow Connector 44">
            <a:extLst>
              <a:ext uri="{FF2B5EF4-FFF2-40B4-BE49-F238E27FC236}">
                <a16:creationId xmlns:a16="http://schemas.microsoft.com/office/drawing/2014/main" id="{754284CE-2EB7-4F7D-9933-B808CE9CBF33}"/>
              </a:ext>
            </a:extLst>
          </p:cNvPr>
          <p:cNvCxnSpPr>
            <a:stCxn id="20" idx="0"/>
          </p:cNvCxnSpPr>
          <p:nvPr/>
        </p:nvCxnSpPr>
        <p:spPr>
          <a:xfrm flipV="1">
            <a:off x="5029976" y="3390900"/>
            <a:ext cx="837424" cy="19050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DB8379D7-97B5-4D8C-B308-515220E31AEB}"/>
              </a:ext>
            </a:extLst>
          </p:cNvPr>
          <p:cNvSpPr txBox="1"/>
          <p:nvPr/>
        </p:nvSpPr>
        <p:spPr>
          <a:xfrm>
            <a:off x="6019799" y="3200400"/>
            <a:ext cx="1219199" cy="276999"/>
          </a:xfrm>
          <a:prstGeom prst="rect">
            <a:avLst/>
          </a:prstGeom>
          <a:noFill/>
        </p:spPr>
        <p:txBody>
          <a:bodyPr wrap="square" rtlCol="0">
            <a:spAutoFit/>
          </a:bodyPr>
          <a:lstStyle/>
          <a:p>
            <a:r>
              <a:rPr lang="en-US" sz="1200" dirty="0"/>
              <a:t>Outlier</a:t>
            </a:r>
          </a:p>
        </p:txBody>
      </p:sp>
      <p:sp>
        <p:nvSpPr>
          <p:cNvPr id="52" name="TextBox 51">
            <a:extLst>
              <a:ext uri="{FF2B5EF4-FFF2-40B4-BE49-F238E27FC236}">
                <a16:creationId xmlns:a16="http://schemas.microsoft.com/office/drawing/2014/main" id="{0F5123E9-B317-4070-97AD-372C1CBEA52B}"/>
              </a:ext>
            </a:extLst>
          </p:cNvPr>
          <p:cNvSpPr txBox="1"/>
          <p:nvPr/>
        </p:nvSpPr>
        <p:spPr>
          <a:xfrm>
            <a:off x="6553200" y="3877830"/>
            <a:ext cx="1620414" cy="1384995"/>
          </a:xfrm>
          <a:prstGeom prst="rect">
            <a:avLst/>
          </a:prstGeom>
          <a:noFill/>
        </p:spPr>
        <p:txBody>
          <a:bodyPr wrap="square" rtlCol="0">
            <a:spAutoFit/>
          </a:bodyPr>
          <a:lstStyle/>
          <a:p>
            <a:r>
              <a:rPr lang="en-US" sz="1200" dirty="0"/>
              <a:t>Mean =  </a:t>
            </a:r>
            <a:r>
              <a:rPr lang="en-US" sz="1200" dirty="0" smtClean="0"/>
              <a:t>71/18 </a:t>
            </a:r>
            <a:r>
              <a:rPr lang="en-US" sz="1200" dirty="0"/>
              <a:t>= </a:t>
            </a:r>
            <a:r>
              <a:rPr lang="en-US" sz="1200" dirty="0" smtClean="0"/>
              <a:t>3.9</a:t>
            </a:r>
            <a:endParaRPr lang="en-US" sz="1200" dirty="0"/>
          </a:p>
          <a:p>
            <a:r>
              <a:rPr lang="en-US" sz="1200" dirty="0"/>
              <a:t>Median = </a:t>
            </a:r>
            <a:r>
              <a:rPr lang="en-US" sz="1200" dirty="0" smtClean="0"/>
              <a:t>4</a:t>
            </a:r>
            <a:endParaRPr lang="en-US" sz="1200" dirty="0"/>
          </a:p>
          <a:p>
            <a:endParaRPr lang="en-US" sz="1200" dirty="0"/>
          </a:p>
          <a:p>
            <a:r>
              <a:rPr lang="en-US" sz="1200" dirty="0"/>
              <a:t>Excluding outlier</a:t>
            </a:r>
          </a:p>
          <a:p>
            <a:endParaRPr lang="en-US" sz="1200" dirty="0"/>
          </a:p>
          <a:p>
            <a:r>
              <a:rPr lang="en-US" sz="1200" dirty="0"/>
              <a:t>Mean = </a:t>
            </a:r>
            <a:r>
              <a:rPr lang="en-US" sz="1200" dirty="0" smtClean="0"/>
              <a:t>62/17 </a:t>
            </a:r>
            <a:r>
              <a:rPr lang="en-US" sz="1200"/>
              <a:t>= </a:t>
            </a:r>
            <a:r>
              <a:rPr lang="en-US" sz="1200" smtClean="0"/>
              <a:t>3.6</a:t>
            </a:r>
            <a:endParaRPr lang="en-US" sz="1200" dirty="0"/>
          </a:p>
          <a:p>
            <a:r>
              <a:rPr lang="en-US" sz="1200" dirty="0"/>
              <a:t>Median = 4</a:t>
            </a:r>
          </a:p>
        </p:txBody>
      </p:sp>
    </p:spTree>
    <p:extLst>
      <p:ext uri="{BB962C8B-B14F-4D97-AF65-F5344CB8AC3E}">
        <p14:creationId xmlns:p14="http://schemas.microsoft.com/office/powerpoint/2010/main" val="4262335206"/>
      </p:ext>
    </p:extLst>
  </p:cSld>
  <p:clrMapOvr>
    <a:masterClrMapping/>
  </p:clrMapOvr>
  <p:transition spd="med">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3"/>
          <p:cNvSpPr>
            <a:spLocks noGrp="1"/>
          </p:cNvSpPr>
          <p:nvPr>
            <p:ph type="body" idx="4294967295"/>
          </p:nvPr>
        </p:nvSpPr>
        <p:spPr>
          <a:xfrm>
            <a:off x="457200" y="1247775"/>
            <a:ext cx="8229600" cy="4953000"/>
          </a:xfrm>
        </p:spPr>
        <p:txBody>
          <a:bodyPr>
            <a:normAutofit fontScale="92500" lnSpcReduction="10000"/>
          </a:bodyPr>
          <a:lstStyle/>
          <a:p>
            <a:pPr marL="342900" indent="-342900" fontAlgn="base">
              <a:lnSpc>
                <a:spcPct val="90000"/>
              </a:lnSpc>
              <a:spcAft>
                <a:spcPct val="0"/>
              </a:spcAft>
              <a:buFont typeface="+mj-lt"/>
              <a:buAutoNum type="arabicPeriod"/>
            </a:pPr>
            <a:r>
              <a:rPr lang="en-US" altLang="en-US" sz="1600" dirty="0">
                <a:latin typeface="Arial" charset="0"/>
                <a:cs typeface="+mn-cs"/>
              </a:rPr>
              <a:t>Quartile is a measure of dispersion of data around the median as central value</a:t>
            </a: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r>
              <a:rPr lang="en-US" altLang="en-US" sz="1600" dirty="0">
                <a:latin typeface="Arial" charset="0"/>
                <a:cs typeface="+mn-cs"/>
              </a:rPr>
              <a:t>Median, which divides the data points into two equal half is also known as Quartile 2 or Q2</a:t>
            </a: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r>
              <a:rPr lang="en-US" altLang="en-US" sz="1600" dirty="0">
                <a:latin typeface="Arial" charset="0"/>
                <a:cs typeface="+mn-cs"/>
              </a:rPr>
              <a:t>Quartile 1 or Q1 divides the values between minimum and Q2 into two equal half. In other words Q1 is that value which has 25% values below it and rest above</a:t>
            </a: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r>
              <a:rPr lang="en-US" altLang="en-US" sz="1600" dirty="0">
                <a:latin typeface="Arial" charset="0"/>
                <a:cs typeface="+mn-cs"/>
              </a:rPr>
              <a:t>Quartile 3 or Q3 divides the data points between Q2 and max into two halves i.e. it has 75% of the values below it and 25% above</a:t>
            </a: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854075" lvl="1" indent="-342900" fontAlgn="base">
              <a:lnSpc>
                <a:spcPct val="90000"/>
              </a:lnSpc>
              <a:spcAft>
                <a:spcPct val="0"/>
              </a:spcAft>
              <a:buFont typeface="+mj-lt"/>
              <a:buAutoNum type="alphaLcPeriod"/>
            </a:pPr>
            <a:r>
              <a:rPr lang="en-US" altLang="en-US" sz="1400" dirty="0">
                <a:latin typeface="Arial" charset="0"/>
                <a:cs typeface="+mn-cs"/>
              </a:rPr>
              <a:t>The gap between Q3 and Q2 = 1 units while distance from Q2 to Q1 = 1 unit. The body of the distribution is intact</a:t>
            </a:r>
          </a:p>
          <a:p>
            <a:pPr marL="854075" lvl="1" indent="-342900" fontAlgn="base">
              <a:lnSpc>
                <a:spcPct val="90000"/>
              </a:lnSpc>
              <a:spcAft>
                <a:spcPct val="0"/>
              </a:spcAft>
              <a:buFont typeface="+mj-lt"/>
              <a:buAutoNum type="alphaLcPeriod"/>
            </a:pPr>
            <a:r>
              <a:rPr lang="en-US" altLang="en-US" sz="1400" dirty="0">
                <a:latin typeface="Arial" charset="0"/>
                <a:cs typeface="+mn-cs"/>
              </a:rPr>
              <a:t>Distance between min and </a:t>
            </a:r>
            <a:r>
              <a:rPr lang="en-US" altLang="en-US" sz="1400" dirty="0">
                <a:latin typeface="Arial" charset="0"/>
              </a:rPr>
              <a:t>Q1 is 2 units and distance from Q3 to max is 1 unit. Left side tail is longer the right side tail. Indicates a skew on left side</a:t>
            </a:r>
          </a:p>
          <a:p>
            <a:pPr marL="854075" lvl="1" indent="-342900" fontAlgn="base">
              <a:lnSpc>
                <a:spcPct val="90000"/>
              </a:lnSpc>
              <a:spcAft>
                <a:spcPct val="0"/>
              </a:spcAft>
              <a:buFont typeface="+mj-lt"/>
              <a:buAutoNum type="alphaLcPeriod"/>
            </a:pPr>
            <a:r>
              <a:rPr lang="en-US" altLang="en-US" sz="1400" dirty="0">
                <a:latin typeface="Arial" charset="0"/>
              </a:rPr>
              <a:t>Overall a slight asymmetry is noticed in the distribution</a:t>
            </a:r>
          </a:p>
          <a:p>
            <a:pPr marL="854075" lvl="1" indent="-342900" fontAlgn="base">
              <a:lnSpc>
                <a:spcPct val="90000"/>
              </a:lnSpc>
              <a:spcAft>
                <a:spcPct val="0"/>
              </a:spcAft>
              <a:buFont typeface="+mj-lt"/>
              <a:buAutoNum type="alphaLcPeriod"/>
            </a:pPr>
            <a:endParaRPr lang="en-US" altLang="en-US" sz="14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342900" indent="-342900" fontAlgn="base">
              <a:lnSpc>
                <a:spcPct val="90000"/>
              </a:lnSpc>
              <a:spcAft>
                <a:spcPct val="0"/>
              </a:spcAft>
              <a:buFont typeface="+mj-lt"/>
              <a:buAutoNum type="arabicPeriod"/>
            </a:pPr>
            <a:endParaRPr lang="en-US" altLang="en-US" sz="1600" dirty="0">
              <a:latin typeface="Arial" charset="0"/>
              <a:cs typeface="+mn-cs"/>
            </a:endParaRPr>
          </a:p>
          <a:p>
            <a:pPr marL="0" indent="0" fontAlgn="base">
              <a:lnSpc>
                <a:spcPct val="90000"/>
              </a:lnSpc>
              <a:spcAft>
                <a:spcPct val="0"/>
              </a:spcAft>
              <a:buNone/>
            </a:pPr>
            <a:endParaRPr lang="en-US" altLang="en-US" sz="1600" dirty="0">
              <a:latin typeface="Arial" charset="0"/>
              <a:cs typeface="+mn-cs"/>
            </a:endParaRPr>
          </a:p>
        </p:txBody>
      </p:sp>
      <p:sp>
        <p:nvSpPr>
          <p:cNvPr id="318467" name="Rectangle 7"/>
          <p:cNvSpPr>
            <a:spLocks noGrp="1"/>
          </p:cNvSpPr>
          <p:nvPr>
            <p:ph type="title" idx="4294967295"/>
          </p:nvPr>
        </p:nvSpPr>
        <p:spPr>
          <a:xfrm>
            <a:off x="381000" y="798513"/>
            <a:ext cx="4876800" cy="449262"/>
          </a:xfrm>
          <a:prstGeom prst="rect">
            <a:avLst/>
          </a:prstGeom>
          <a:noFill/>
        </p:spPr>
        <p:txBody>
          <a:bodyPr/>
          <a:lstStyle/>
          <a:p>
            <a:r>
              <a:rPr lang="en-US" altLang="en-US" sz="1800" dirty="0"/>
              <a:t>Descriptive statistics - Quartiles</a:t>
            </a:r>
          </a:p>
        </p:txBody>
      </p:sp>
      <p:grpSp>
        <p:nvGrpSpPr>
          <p:cNvPr id="2" name="Group 1">
            <a:extLst>
              <a:ext uri="{FF2B5EF4-FFF2-40B4-BE49-F238E27FC236}">
                <a16:creationId xmlns:a16="http://schemas.microsoft.com/office/drawing/2014/main" id="{567EDE89-04B1-4B01-89E7-BDFF6238733C}"/>
              </a:ext>
            </a:extLst>
          </p:cNvPr>
          <p:cNvGrpSpPr/>
          <p:nvPr/>
        </p:nvGrpSpPr>
        <p:grpSpPr>
          <a:xfrm>
            <a:off x="1905000" y="3657600"/>
            <a:ext cx="5669259" cy="1178138"/>
            <a:chOff x="1905000" y="3579168"/>
            <a:chExt cx="5669259" cy="1178138"/>
          </a:xfrm>
        </p:grpSpPr>
        <p:cxnSp>
          <p:nvCxnSpPr>
            <p:cNvPr id="5" name="Straight Connector 4">
              <a:extLst>
                <a:ext uri="{FF2B5EF4-FFF2-40B4-BE49-F238E27FC236}">
                  <a16:creationId xmlns:a16="http://schemas.microsoft.com/office/drawing/2014/main" id="{E53DB2AF-1AC9-42A3-8F80-CCC1D8FEA927}"/>
                </a:ext>
              </a:extLst>
            </p:cNvPr>
            <p:cNvCxnSpPr/>
            <p:nvPr/>
          </p:nvCxnSpPr>
          <p:spPr>
            <a:xfrm>
              <a:off x="1905000" y="3960168"/>
              <a:ext cx="46482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A91D6D5C-C3C6-4C9A-822F-03E0785B2533}"/>
                </a:ext>
              </a:extLst>
            </p:cNvPr>
            <p:cNvSpPr/>
            <p:nvPr/>
          </p:nvSpPr>
          <p:spPr>
            <a:xfrm>
              <a:off x="2170924" y="38839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3AAF17-1A66-4E72-9FCD-4469213374EB}"/>
                </a:ext>
              </a:extLst>
            </p:cNvPr>
            <p:cNvSpPr/>
            <p:nvPr/>
          </p:nvSpPr>
          <p:spPr>
            <a:xfrm>
              <a:off x="2170924" y="3799989"/>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5C5A5E8-C2BD-4A9A-880D-C94A3A8DD5F9}"/>
                </a:ext>
              </a:extLst>
            </p:cNvPr>
            <p:cNvSpPr/>
            <p:nvPr/>
          </p:nvSpPr>
          <p:spPr>
            <a:xfrm>
              <a:off x="2533262" y="38077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96F3469-C4CD-44A2-B6FF-FA2FDDA5B910}"/>
                </a:ext>
              </a:extLst>
            </p:cNvPr>
            <p:cNvSpPr/>
            <p:nvPr/>
          </p:nvSpPr>
          <p:spPr>
            <a:xfrm>
              <a:off x="2534814" y="38839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F30BBDB-F2AD-4222-86B8-5FBF4C717DE1}"/>
                </a:ext>
              </a:extLst>
            </p:cNvPr>
            <p:cNvSpPr/>
            <p:nvPr/>
          </p:nvSpPr>
          <p:spPr>
            <a:xfrm>
              <a:off x="2876938" y="38839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40616CC-955E-4CCA-8A68-84698A07434A}"/>
                </a:ext>
              </a:extLst>
            </p:cNvPr>
            <p:cNvSpPr/>
            <p:nvPr/>
          </p:nvSpPr>
          <p:spPr>
            <a:xfrm>
              <a:off x="3200400" y="38839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B98F1D2-9530-4A49-8C8B-8304FB52E0AE}"/>
                </a:ext>
              </a:extLst>
            </p:cNvPr>
            <p:cNvSpPr/>
            <p:nvPr/>
          </p:nvSpPr>
          <p:spPr>
            <a:xfrm>
              <a:off x="3542524" y="38839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68F4198-4036-41F6-A8E1-36E2826A5662}"/>
                </a:ext>
              </a:extLst>
            </p:cNvPr>
            <p:cNvSpPr/>
            <p:nvPr/>
          </p:nvSpPr>
          <p:spPr>
            <a:xfrm>
              <a:off x="3886200" y="380932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023BFD2-4334-4CEE-A19E-3B46EB14715F}"/>
                </a:ext>
              </a:extLst>
            </p:cNvPr>
            <p:cNvSpPr/>
            <p:nvPr/>
          </p:nvSpPr>
          <p:spPr>
            <a:xfrm>
              <a:off x="3886200" y="38839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E578CB0-9DA6-48F6-816B-01FA5C212640}"/>
                </a:ext>
              </a:extLst>
            </p:cNvPr>
            <p:cNvCxnSpPr>
              <a:cxnSpLocks/>
            </p:cNvCxnSpPr>
            <p:nvPr/>
          </p:nvCxnSpPr>
          <p:spPr>
            <a:xfrm>
              <a:off x="2207972" y="3969223"/>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4ADD283-601B-46A8-AA10-078CEAC6E1D9}"/>
                </a:ext>
              </a:extLst>
            </p:cNvPr>
            <p:cNvCxnSpPr>
              <a:cxnSpLocks/>
            </p:cNvCxnSpPr>
            <p:nvPr/>
          </p:nvCxnSpPr>
          <p:spPr>
            <a:xfrm>
              <a:off x="2561255" y="3960168"/>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6335F45-E0EB-46F9-A8F0-4638BA84F7A0}"/>
                </a:ext>
              </a:extLst>
            </p:cNvPr>
            <p:cNvCxnSpPr>
              <a:cxnSpLocks/>
            </p:cNvCxnSpPr>
            <p:nvPr/>
          </p:nvCxnSpPr>
          <p:spPr>
            <a:xfrm>
              <a:off x="2914262" y="3960168"/>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F5D5709-F637-4685-9737-EFE965B684E5}"/>
                </a:ext>
              </a:extLst>
            </p:cNvPr>
            <p:cNvCxnSpPr>
              <a:cxnSpLocks/>
            </p:cNvCxnSpPr>
            <p:nvPr/>
          </p:nvCxnSpPr>
          <p:spPr>
            <a:xfrm>
              <a:off x="3247055" y="3960168"/>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A0F343E-A03D-4BF4-B4E3-2795B8E66C60}"/>
                </a:ext>
              </a:extLst>
            </p:cNvPr>
            <p:cNvCxnSpPr>
              <a:cxnSpLocks/>
            </p:cNvCxnSpPr>
            <p:nvPr/>
          </p:nvCxnSpPr>
          <p:spPr>
            <a:xfrm>
              <a:off x="3581400" y="3960168"/>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A446E70-0E57-40A9-A668-787185956BF7}"/>
                </a:ext>
              </a:extLst>
            </p:cNvPr>
            <p:cNvCxnSpPr>
              <a:cxnSpLocks/>
            </p:cNvCxnSpPr>
            <p:nvPr/>
          </p:nvCxnSpPr>
          <p:spPr>
            <a:xfrm>
              <a:off x="3932855" y="3960168"/>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306038AD-4CFE-4478-BBC5-619BC1A69EBC}"/>
                </a:ext>
              </a:extLst>
            </p:cNvPr>
            <p:cNvCxnSpPr>
              <a:cxnSpLocks/>
            </p:cNvCxnSpPr>
            <p:nvPr/>
          </p:nvCxnSpPr>
          <p:spPr>
            <a:xfrm>
              <a:off x="4304524" y="3960168"/>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9361181-544E-42CE-9A74-BC600533C967}"/>
                </a:ext>
              </a:extLst>
            </p:cNvPr>
            <p:cNvCxnSpPr>
              <a:cxnSpLocks/>
            </p:cNvCxnSpPr>
            <p:nvPr/>
          </p:nvCxnSpPr>
          <p:spPr>
            <a:xfrm>
              <a:off x="4685524" y="3960168"/>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B6435DF0-4225-4E89-B967-43F4E980FA4D}"/>
                </a:ext>
              </a:extLst>
            </p:cNvPr>
            <p:cNvSpPr/>
            <p:nvPr/>
          </p:nvSpPr>
          <p:spPr>
            <a:xfrm>
              <a:off x="2875386" y="3809320"/>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1EA9096-CB75-4CD4-85C5-B1F2A81A5014}"/>
                </a:ext>
              </a:extLst>
            </p:cNvPr>
            <p:cNvSpPr/>
            <p:nvPr/>
          </p:nvSpPr>
          <p:spPr>
            <a:xfrm>
              <a:off x="2876938" y="37315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2282234-0C3C-4FA3-ACAE-A9353C08D53F}"/>
                </a:ext>
              </a:extLst>
            </p:cNvPr>
            <p:cNvSpPr/>
            <p:nvPr/>
          </p:nvSpPr>
          <p:spPr>
            <a:xfrm>
              <a:off x="3542524" y="3798437"/>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DEB7A0B-41C5-49F0-8096-886BC09E7C1A}"/>
                </a:ext>
              </a:extLst>
            </p:cNvPr>
            <p:cNvSpPr/>
            <p:nvPr/>
          </p:nvSpPr>
          <p:spPr>
            <a:xfrm>
              <a:off x="3548736" y="3719117"/>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491D26D-4849-4FB9-8E2B-B4832C471257}"/>
                </a:ext>
              </a:extLst>
            </p:cNvPr>
            <p:cNvSpPr/>
            <p:nvPr/>
          </p:nvSpPr>
          <p:spPr>
            <a:xfrm>
              <a:off x="3200400" y="38077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FB974AE-BD44-405D-BD14-128629ED9683}"/>
                </a:ext>
              </a:extLst>
            </p:cNvPr>
            <p:cNvSpPr/>
            <p:nvPr/>
          </p:nvSpPr>
          <p:spPr>
            <a:xfrm>
              <a:off x="3200400" y="37315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0D3BA03-0D49-49DF-ACFE-22FE5DE33CC4}"/>
                </a:ext>
              </a:extLst>
            </p:cNvPr>
            <p:cNvCxnSpPr>
              <a:cxnSpLocks/>
            </p:cNvCxnSpPr>
            <p:nvPr/>
          </p:nvCxnSpPr>
          <p:spPr>
            <a:xfrm>
              <a:off x="5029200" y="3960168"/>
              <a:ext cx="0" cy="163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5B241416-3D3B-4F55-8B41-E7CF6BDE4E45}"/>
                </a:ext>
              </a:extLst>
            </p:cNvPr>
            <p:cNvSpPr/>
            <p:nvPr/>
          </p:nvSpPr>
          <p:spPr>
            <a:xfrm>
              <a:off x="3200400" y="36553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12C77E1-6386-46E7-A8B2-69E70B90290F}"/>
                </a:ext>
              </a:extLst>
            </p:cNvPr>
            <p:cNvSpPr/>
            <p:nvPr/>
          </p:nvSpPr>
          <p:spPr>
            <a:xfrm>
              <a:off x="3200400" y="3579168"/>
              <a:ext cx="76200" cy="76200"/>
            </a:xfrm>
            <a:prstGeom prst="ellipse">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7D5B0D7-69BC-4B82-B35A-87B33F89C2E0}"/>
                </a:ext>
              </a:extLst>
            </p:cNvPr>
            <p:cNvSpPr txBox="1"/>
            <p:nvPr/>
          </p:nvSpPr>
          <p:spPr>
            <a:xfrm>
              <a:off x="2057399" y="4112568"/>
              <a:ext cx="3200399" cy="230832"/>
            </a:xfrm>
            <a:prstGeom prst="rect">
              <a:avLst/>
            </a:prstGeom>
            <a:noFill/>
          </p:spPr>
          <p:txBody>
            <a:bodyPr wrap="square" rtlCol="0">
              <a:spAutoFit/>
            </a:bodyPr>
            <a:lstStyle/>
            <a:p>
              <a:r>
                <a:rPr lang="en-US" sz="900" dirty="0"/>
                <a:t>1          2         3         4        5          6         7          8         9</a:t>
              </a:r>
            </a:p>
          </p:txBody>
        </p:sp>
        <p:sp>
          <p:nvSpPr>
            <p:cNvPr id="24" name="TextBox 23">
              <a:extLst>
                <a:ext uri="{FF2B5EF4-FFF2-40B4-BE49-F238E27FC236}">
                  <a16:creationId xmlns:a16="http://schemas.microsoft.com/office/drawing/2014/main" id="{7DB3880D-5A55-429D-B4C8-EA6C5C22AAA0}"/>
                </a:ext>
              </a:extLst>
            </p:cNvPr>
            <p:cNvSpPr txBox="1"/>
            <p:nvPr/>
          </p:nvSpPr>
          <p:spPr>
            <a:xfrm>
              <a:off x="5418888" y="4110975"/>
              <a:ext cx="2155371" cy="646331"/>
            </a:xfrm>
            <a:prstGeom prst="rect">
              <a:avLst/>
            </a:prstGeom>
            <a:noFill/>
          </p:spPr>
          <p:txBody>
            <a:bodyPr wrap="square" rtlCol="0">
              <a:spAutoFit/>
            </a:bodyPr>
            <a:lstStyle/>
            <a:p>
              <a:r>
                <a:rPr lang="en-US" sz="1200" dirty="0"/>
                <a:t>Q1 = 3</a:t>
              </a:r>
            </a:p>
            <a:p>
              <a:r>
                <a:rPr lang="en-US" sz="1200" dirty="0"/>
                <a:t>Median (Q2) =  4</a:t>
              </a:r>
            </a:p>
            <a:p>
              <a:r>
                <a:rPr lang="en-US" sz="1200" dirty="0"/>
                <a:t>Q3  = 5</a:t>
              </a:r>
            </a:p>
          </p:txBody>
        </p:sp>
      </p:grpSp>
    </p:spTree>
    <p:extLst>
      <p:ext uri="{BB962C8B-B14F-4D97-AF65-F5344CB8AC3E}">
        <p14:creationId xmlns:p14="http://schemas.microsoft.com/office/powerpoint/2010/main" val="3107600746"/>
      </p:ext>
    </p:extLst>
  </p:cSld>
  <p:clrMapOvr>
    <a:masterClrMapping/>
  </p:clrMapOvr>
  <p:transition spd="med">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idx="4294967295"/>
          </p:nvPr>
        </p:nvSpPr>
        <p:spPr>
          <a:xfrm>
            <a:off x="0" y="852488"/>
            <a:ext cx="4665663" cy="420687"/>
          </a:xfrm>
          <a:prstGeom prst="rect">
            <a:avLst/>
          </a:prstGeom>
        </p:spPr>
        <p:txBody>
          <a:bodyPr/>
          <a:lstStyle/>
          <a:p>
            <a:r>
              <a:rPr lang="en-US" altLang="en-US" sz="1800" dirty="0"/>
              <a:t>Descriptive statistics – </a:t>
            </a:r>
            <a:r>
              <a:rPr lang="en-US" altLang="en-US" sz="1800" dirty="0" err="1"/>
              <a:t>Pairplot</a:t>
            </a:r>
            <a:r>
              <a:rPr lang="en-US" altLang="en-US" sz="1800" dirty="0"/>
              <a:t> analysis</a:t>
            </a:r>
          </a:p>
        </p:txBody>
      </p:sp>
      <p:sp>
        <p:nvSpPr>
          <p:cNvPr id="695300" name="Rectangle 4"/>
          <p:cNvSpPr>
            <a:spLocks noGrp="1" noChangeArrowheads="1"/>
          </p:cNvSpPr>
          <p:nvPr>
            <p:ph type="body" idx="4294967295"/>
          </p:nvPr>
        </p:nvSpPr>
        <p:spPr>
          <a:xfrm>
            <a:off x="478962" y="1362075"/>
            <a:ext cx="3691560" cy="4962525"/>
          </a:xfrm>
          <a:effectLst>
            <a:prstShdw prst="shdw17" dist="17961" dir="2700000">
              <a:schemeClr val="bg1">
                <a:gamma/>
                <a:shade val="60000"/>
                <a:invGamma/>
              </a:schemeClr>
            </a:prstShdw>
          </a:effectLst>
        </p:spPr>
        <p:txBody>
          <a:bodyPr>
            <a:normAutofit/>
          </a:bodyPr>
          <a:lstStyle/>
          <a:p>
            <a:pPr marL="342900" indent="-342900" fontAlgn="base">
              <a:lnSpc>
                <a:spcPct val="90000"/>
              </a:lnSpc>
              <a:spcAft>
                <a:spcPct val="0"/>
              </a:spcAft>
              <a:buFont typeface="+mj-lt"/>
              <a:buAutoNum type="arabicPeriod"/>
              <a:defRPr/>
            </a:pPr>
            <a:r>
              <a:rPr lang="en-US" altLang="en-US" sz="1200" dirty="0" err="1">
                <a:latin typeface="Arial" charset="0"/>
                <a:cs typeface="+mn-cs"/>
              </a:rPr>
              <a:t>Pairplot</a:t>
            </a:r>
            <a:r>
              <a:rPr lang="en-US" altLang="en-US" sz="1200" dirty="0">
                <a:latin typeface="Arial" charset="0"/>
                <a:cs typeface="+mn-cs"/>
              </a:rPr>
              <a:t> is a square matrix. Each row and each column in the matrix is one attribute in the dataframe. </a:t>
            </a:r>
          </a:p>
          <a:p>
            <a:pPr marL="342900" indent="-342900" fontAlgn="base">
              <a:lnSpc>
                <a:spcPct val="90000"/>
              </a:lnSpc>
              <a:spcAft>
                <a:spcPct val="0"/>
              </a:spcAft>
              <a:buFont typeface="+mj-lt"/>
              <a:buAutoNum type="arabicPeriod"/>
              <a:defRPr/>
            </a:pPr>
            <a:endParaRPr lang="en-US" altLang="en-US" sz="1200" dirty="0">
              <a:latin typeface="Arial" charset="0"/>
              <a:cs typeface="+mn-cs"/>
            </a:endParaRPr>
          </a:p>
          <a:p>
            <a:pPr marL="342900" indent="-342900" fontAlgn="base">
              <a:lnSpc>
                <a:spcPct val="90000"/>
              </a:lnSpc>
              <a:spcAft>
                <a:spcPct val="0"/>
              </a:spcAft>
              <a:buFont typeface="+mj-lt"/>
              <a:buAutoNum type="arabicPeriod"/>
              <a:defRPr/>
            </a:pPr>
            <a:r>
              <a:rPr lang="en-US" altLang="en-US" sz="1200" dirty="0">
                <a:latin typeface="Arial" charset="0"/>
                <a:cs typeface="+mn-cs"/>
              </a:rPr>
              <a:t>The relation between the attributes (how they influence one another) is reflected in the scatter plot</a:t>
            </a:r>
          </a:p>
          <a:p>
            <a:pPr marL="342900" indent="-342900" fontAlgn="base">
              <a:lnSpc>
                <a:spcPct val="90000"/>
              </a:lnSpc>
              <a:spcAft>
                <a:spcPct val="0"/>
              </a:spcAft>
              <a:buFont typeface="+mj-lt"/>
              <a:buAutoNum type="arabicPeriod"/>
              <a:defRPr/>
            </a:pPr>
            <a:endParaRPr lang="en-US" altLang="en-US" sz="1200" dirty="0">
              <a:latin typeface="Arial" charset="0"/>
              <a:cs typeface="+mn-cs"/>
            </a:endParaRPr>
          </a:p>
          <a:p>
            <a:pPr marL="342900" indent="-342900" fontAlgn="base">
              <a:lnSpc>
                <a:spcPct val="90000"/>
              </a:lnSpc>
              <a:spcAft>
                <a:spcPct val="0"/>
              </a:spcAft>
              <a:buFont typeface="+mj-lt"/>
              <a:buAutoNum type="arabicPeriod"/>
              <a:defRPr/>
            </a:pPr>
            <a:r>
              <a:rPr lang="en-US" altLang="en-US" sz="1200" dirty="0">
                <a:latin typeface="Arial" charset="0"/>
                <a:cs typeface="+mn-cs"/>
              </a:rPr>
              <a:t>When the row number and column number in the matrix are same, we are comparing an attribute with itself. Scatter plot will not make sense. Instead, we get histogram by default</a:t>
            </a:r>
          </a:p>
          <a:p>
            <a:pPr marL="342900" indent="-342900" fontAlgn="base">
              <a:lnSpc>
                <a:spcPct val="90000"/>
              </a:lnSpc>
              <a:spcAft>
                <a:spcPct val="0"/>
              </a:spcAft>
              <a:buFont typeface="+mj-lt"/>
              <a:buAutoNum type="arabicPeriod"/>
              <a:defRPr/>
            </a:pPr>
            <a:endParaRPr lang="en-US" altLang="en-US" sz="1200" dirty="0">
              <a:latin typeface="Arial" charset="0"/>
              <a:cs typeface="+mn-cs"/>
            </a:endParaRPr>
          </a:p>
          <a:p>
            <a:pPr marL="342900" indent="-342900" fontAlgn="base">
              <a:lnSpc>
                <a:spcPct val="90000"/>
              </a:lnSpc>
              <a:spcAft>
                <a:spcPct val="0"/>
              </a:spcAft>
              <a:buFont typeface="+mj-lt"/>
              <a:buAutoNum type="arabicPeriod"/>
              <a:defRPr/>
            </a:pPr>
            <a:r>
              <a:rPr lang="en-US" altLang="en-US" sz="1200" dirty="0">
                <a:latin typeface="Arial" charset="0"/>
                <a:cs typeface="+mn-cs"/>
              </a:rPr>
              <a:t>Histogram helps visualize the distribution characteristics on each attribute. </a:t>
            </a:r>
          </a:p>
          <a:p>
            <a:pPr marL="342900" indent="-342900" fontAlgn="base">
              <a:lnSpc>
                <a:spcPct val="90000"/>
              </a:lnSpc>
              <a:spcAft>
                <a:spcPct val="0"/>
              </a:spcAft>
              <a:buFont typeface="+mj-lt"/>
              <a:buAutoNum type="arabicPeriod"/>
              <a:defRPr/>
            </a:pPr>
            <a:endParaRPr lang="en-US" altLang="en-US" sz="1200" dirty="0">
              <a:latin typeface="Arial" charset="0"/>
              <a:cs typeface="+mn-cs"/>
            </a:endParaRPr>
          </a:p>
          <a:p>
            <a:pPr marL="342900" indent="-342900" fontAlgn="base">
              <a:lnSpc>
                <a:spcPct val="90000"/>
              </a:lnSpc>
              <a:spcAft>
                <a:spcPct val="0"/>
              </a:spcAft>
              <a:buFont typeface="+mj-lt"/>
              <a:buAutoNum type="arabicPeriod"/>
              <a:defRPr/>
            </a:pPr>
            <a:r>
              <a:rPr lang="en-US" altLang="en-US" sz="1200" dirty="0">
                <a:latin typeface="Arial" charset="0"/>
                <a:cs typeface="+mn-cs"/>
              </a:rPr>
              <a:t>Scatter plot reflects how one attribute interacts with other. Is it a strong or weak relationship, is it positive or negative relationship or, is there no relationship</a:t>
            </a:r>
          </a:p>
          <a:p>
            <a:pPr marL="342900" indent="-342900" fontAlgn="base">
              <a:lnSpc>
                <a:spcPct val="90000"/>
              </a:lnSpc>
              <a:spcAft>
                <a:spcPct val="0"/>
              </a:spcAft>
              <a:buFont typeface="+mj-lt"/>
              <a:buAutoNum type="arabicPeriod"/>
              <a:defRPr/>
            </a:pPr>
            <a:endParaRPr lang="en-US" altLang="en-US" sz="1200" dirty="0">
              <a:latin typeface="Arial" charset="0"/>
              <a:cs typeface="+mn-cs"/>
            </a:endParaRPr>
          </a:p>
          <a:p>
            <a:pPr marL="342900" indent="-342900" fontAlgn="base">
              <a:lnSpc>
                <a:spcPct val="90000"/>
              </a:lnSpc>
              <a:spcAft>
                <a:spcPct val="0"/>
              </a:spcAft>
              <a:buFont typeface="+mj-lt"/>
              <a:buAutoNum type="arabicPeriod"/>
              <a:defRPr/>
            </a:pPr>
            <a:r>
              <a:rPr lang="en-US" altLang="en-US" sz="1200" dirty="0">
                <a:latin typeface="Arial" charset="0"/>
                <a:cs typeface="+mn-cs"/>
              </a:rPr>
              <a:t>Can visualize outlier / leverage points (shown in red circle) which would not stand out in univariate analysis</a:t>
            </a:r>
          </a:p>
          <a:p>
            <a:pPr marL="342900" indent="-342900" fontAlgn="base">
              <a:lnSpc>
                <a:spcPct val="90000"/>
              </a:lnSpc>
              <a:spcAft>
                <a:spcPct val="0"/>
              </a:spcAft>
              <a:buFont typeface="+mj-lt"/>
              <a:buAutoNum type="arabicPeriod"/>
              <a:defRPr/>
            </a:pPr>
            <a:endParaRPr lang="en-US" altLang="en-US" sz="1600" dirty="0">
              <a:latin typeface="Arial" charset="0"/>
              <a:cs typeface="+mn-cs"/>
            </a:endParaRPr>
          </a:p>
        </p:txBody>
      </p:sp>
      <p:sp>
        <p:nvSpPr>
          <p:cNvPr id="3" name="TextBox 2">
            <a:extLst>
              <a:ext uri="{FF2B5EF4-FFF2-40B4-BE49-F238E27FC236}">
                <a16:creationId xmlns:a16="http://schemas.microsoft.com/office/drawing/2014/main" id="{17EC762C-EDB7-4199-8277-709E32054F77}"/>
              </a:ext>
            </a:extLst>
          </p:cNvPr>
          <p:cNvSpPr txBox="1"/>
          <p:nvPr/>
        </p:nvSpPr>
        <p:spPr>
          <a:xfrm>
            <a:off x="4838701" y="1510426"/>
            <a:ext cx="685802" cy="246221"/>
          </a:xfrm>
          <a:prstGeom prst="rect">
            <a:avLst/>
          </a:prstGeom>
          <a:noFill/>
        </p:spPr>
        <p:txBody>
          <a:bodyPr wrap="square" rtlCol="0">
            <a:spAutoFit/>
          </a:bodyPr>
          <a:lstStyle/>
          <a:p>
            <a:r>
              <a:rPr lang="en-US" sz="1000" dirty="0"/>
              <a:t>mpg</a:t>
            </a:r>
          </a:p>
        </p:txBody>
      </p:sp>
      <p:sp>
        <p:nvSpPr>
          <p:cNvPr id="6" name="TextBox 5">
            <a:extLst>
              <a:ext uri="{FF2B5EF4-FFF2-40B4-BE49-F238E27FC236}">
                <a16:creationId xmlns:a16="http://schemas.microsoft.com/office/drawing/2014/main" id="{6FE8F554-1A4B-4DB3-82BA-15100845BA42}"/>
              </a:ext>
            </a:extLst>
          </p:cNvPr>
          <p:cNvSpPr txBox="1"/>
          <p:nvPr/>
        </p:nvSpPr>
        <p:spPr>
          <a:xfrm>
            <a:off x="6192682" y="1510425"/>
            <a:ext cx="817717" cy="246221"/>
          </a:xfrm>
          <a:prstGeom prst="rect">
            <a:avLst/>
          </a:prstGeom>
          <a:noFill/>
        </p:spPr>
        <p:txBody>
          <a:bodyPr wrap="square" rtlCol="0">
            <a:spAutoFit/>
          </a:bodyPr>
          <a:lstStyle/>
          <a:p>
            <a:r>
              <a:rPr lang="en-US" sz="1000" dirty="0" err="1"/>
              <a:t>cyl</a:t>
            </a:r>
            <a:endParaRPr lang="en-US" sz="1000" dirty="0"/>
          </a:p>
        </p:txBody>
      </p:sp>
      <p:sp>
        <p:nvSpPr>
          <p:cNvPr id="7" name="TextBox 6">
            <a:extLst>
              <a:ext uri="{FF2B5EF4-FFF2-40B4-BE49-F238E27FC236}">
                <a16:creationId xmlns:a16="http://schemas.microsoft.com/office/drawing/2014/main" id="{1613BD1E-41E9-476E-8DE3-25DC6F1769A2}"/>
              </a:ext>
            </a:extLst>
          </p:cNvPr>
          <p:cNvSpPr txBox="1"/>
          <p:nvPr/>
        </p:nvSpPr>
        <p:spPr>
          <a:xfrm>
            <a:off x="7678578" y="1514669"/>
            <a:ext cx="533399" cy="246221"/>
          </a:xfrm>
          <a:prstGeom prst="rect">
            <a:avLst/>
          </a:prstGeom>
          <a:noFill/>
        </p:spPr>
        <p:txBody>
          <a:bodyPr wrap="square" rtlCol="0">
            <a:spAutoFit/>
          </a:bodyPr>
          <a:lstStyle/>
          <a:p>
            <a:r>
              <a:rPr lang="en-US" sz="1000" dirty="0" err="1"/>
              <a:t>disp</a:t>
            </a:r>
            <a:endParaRPr lang="en-US" sz="1000" dirty="0"/>
          </a:p>
        </p:txBody>
      </p:sp>
      <p:pic>
        <p:nvPicPr>
          <p:cNvPr id="4" name="Picture 3">
            <a:extLst>
              <a:ext uri="{FF2B5EF4-FFF2-40B4-BE49-F238E27FC236}">
                <a16:creationId xmlns:a16="http://schemas.microsoft.com/office/drawing/2014/main" id="{E6D1B425-75CE-4289-BF2E-AB8F9E632B80}"/>
              </a:ext>
            </a:extLst>
          </p:cNvPr>
          <p:cNvPicPr>
            <a:picLocks noChangeAspect="1"/>
          </p:cNvPicPr>
          <p:nvPr/>
        </p:nvPicPr>
        <p:blipFill>
          <a:blip r:embed="rId3"/>
          <a:stretch>
            <a:fillRect/>
          </a:stretch>
        </p:blipFill>
        <p:spPr>
          <a:xfrm>
            <a:off x="4343400" y="1783113"/>
            <a:ext cx="4052888" cy="3683885"/>
          </a:xfrm>
          <a:prstGeom prst="rect">
            <a:avLst/>
          </a:prstGeom>
        </p:spPr>
      </p:pic>
      <p:sp>
        <p:nvSpPr>
          <p:cNvPr id="5" name="Oval 4">
            <a:extLst>
              <a:ext uri="{FF2B5EF4-FFF2-40B4-BE49-F238E27FC236}">
                <a16:creationId xmlns:a16="http://schemas.microsoft.com/office/drawing/2014/main" id="{363FC36E-79F2-4B30-884D-6EE884CD05E2}"/>
              </a:ext>
            </a:extLst>
          </p:cNvPr>
          <p:cNvSpPr/>
          <p:nvPr/>
        </p:nvSpPr>
        <p:spPr>
          <a:xfrm>
            <a:off x="7678578" y="2020076"/>
            <a:ext cx="170022" cy="152400"/>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D083143-2DF3-489A-B355-7AE926E6F8DD}"/>
              </a:ext>
            </a:extLst>
          </p:cNvPr>
          <p:cNvSpPr/>
          <p:nvPr/>
        </p:nvSpPr>
        <p:spPr>
          <a:xfrm>
            <a:off x="5124062" y="4572000"/>
            <a:ext cx="170022" cy="152400"/>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3E1BCA9-D5C7-4DCC-BFDD-BC306930BEB7}"/>
              </a:ext>
            </a:extLst>
          </p:cNvPr>
          <p:cNvSpPr/>
          <p:nvPr/>
        </p:nvSpPr>
        <p:spPr>
          <a:xfrm rot="16200000">
            <a:off x="7887996" y="2362200"/>
            <a:ext cx="170022" cy="152400"/>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B7ECFC8-1ABB-4D15-8E04-088F3A2F2705}"/>
              </a:ext>
            </a:extLst>
          </p:cNvPr>
          <p:cNvSpPr/>
          <p:nvPr/>
        </p:nvSpPr>
        <p:spPr>
          <a:xfrm>
            <a:off x="5448823" y="4781938"/>
            <a:ext cx="170022" cy="152400"/>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440411"/>
      </p:ext>
    </p:extLst>
  </p:cSld>
  <p:clrMapOvr>
    <a:masterClrMapping/>
  </p:clrMapOvr>
  <p:transition spd="med">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idx="4294967295"/>
          </p:nvPr>
        </p:nvSpPr>
        <p:spPr>
          <a:xfrm>
            <a:off x="0" y="852488"/>
            <a:ext cx="4665663" cy="420687"/>
          </a:xfrm>
          <a:prstGeom prst="rect">
            <a:avLst/>
          </a:prstGeom>
        </p:spPr>
        <p:txBody>
          <a:bodyPr/>
          <a:lstStyle/>
          <a:p>
            <a:r>
              <a:rPr lang="en-US" altLang="en-US" sz="1800" dirty="0"/>
              <a:t>Descriptive statistics – </a:t>
            </a:r>
            <a:r>
              <a:rPr lang="en-US" altLang="en-US" sz="1800" dirty="0" err="1"/>
              <a:t>PairPlot</a:t>
            </a:r>
            <a:r>
              <a:rPr lang="en-US" altLang="en-US" sz="1800" dirty="0"/>
              <a:t> analysis</a:t>
            </a:r>
          </a:p>
        </p:txBody>
      </p:sp>
      <p:sp>
        <p:nvSpPr>
          <p:cNvPr id="695300" name="Rectangle 4"/>
          <p:cNvSpPr>
            <a:spLocks noGrp="1" noChangeArrowheads="1"/>
          </p:cNvSpPr>
          <p:nvPr>
            <p:ph type="body" idx="4294967295"/>
          </p:nvPr>
        </p:nvSpPr>
        <p:spPr>
          <a:xfrm>
            <a:off x="478962" y="1362075"/>
            <a:ext cx="3483438" cy="4525963"/>
          </a:xfrm>
          <a:effectLst>
            <a:prstShdw prst="shdw17" dist="17961" dir="2700000">
              <a:schemeClr val="bg1">
                <a:gamma/>
                <a:shade val="60000"/>
                <a:invGamma/>
              </a:schemeClr>
            </a:prstShdw>
          </a:effectLst>
        </p:spPr>
        <p:txBody>
          <a:bodyPr/>
          <a:lstStyle/>
          <a:p>
            <a:pPr marL="342900" indent="-342900" fontAlgn="base">
              <a:lnSpc>
                <a:spcPct val="90000"/>
              </a:lnSpc>
              <a:spcAft>
                <a:spcPct val="0"/>
              </a:spcAft>
              <a:buFont typeface="+mj-lt"/>
              <a:buAutoNum type="arabicPeriod" startAt="6"/>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7"/>
              <a:defRPr/>
            </a:pPr>
            <a:r>
              <a:rPr lang="en-US" altLang="en-US" sz="1200" dirty="0">
                <a:latin typeface="Arial" charset="0"/>
                <a:cs typeface="+mn-cs"/>
              </a:rPr>
              <a:t>Using KDE in </a:t>
            </a:r>
            <a:r>
              <a:rPr lang="en-US" altLang="en-US" sz="1200" dirty="0" err="1">
                <a:latin typeface="Arial" charset="0"/>
                <a:cs typeface="+mn-cs"/>
              </a:rPr>
              <a:t>pairplot</a:t>
            </a:r>
            <a:r>
              <a:rPr lang="en-US" altLang="en-US" sz="1200" dirty="0">
                <a:latin typeface="Arial" charset="0"/>
                <a:cs typeface="+mn-cs"/>
              </a:rPr>
              <a:t>, we can identify potential clusters in the attributes</a:t>
            </a:r>
          </a:p>
          <a:p>
            <a:pPr marL="342900" indent="-342900" fontAlgn="base">
              <a:lnSpc>
                <a:spcPct val="90000"/>
              </a:lnSpc>
              <a:spcAft>
                <a:spcPct val="0"/>
              </a:spcAft>
              <a:buFont typeface="+mj-lt"/>
              <a:buAutoNum type="arabicPeriod" startAt="7"/>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7"/>
              <a:defRPr/>
            </a:pPr>
            <a:r>
              <a:rPr lang="en-US" altLang="en-US" sz="1200" dirty="0">
                <a:latin typeface="Arial" charset="0"/>
                <a:cs typeface="+mn-cs"/>
              </a:rPr>
              <a:t>Presence of multiple peaks (red circle) on an attribute that is not the target (predicted column) may be due to mix up of gaussians</a:t>
            </a:r>
          </a:p>
          <a:p>
            <a:pPr marL="342900" indent="-342900" fontAlgn="base">
              <a:lnSpc>
                <a:spcPct val="90000"/>
              </a:lnSpc>
              <a:spcAft>
                <a:spcPct val="0"/>
              </a:spcAft>
              <a:buFont typeface="+mj-lt"/>
              <a:buAutoNum type="arabicPeriod" startAt="7"/>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7"/>
              <a:defRPr/>
            </a:pPr>
            <a:r>
              <a:rPr lang="en-US" altLang="en-US" sz="1200" dirty="0">
                <a:latin typeface="Arial" charset="0"/>
                <a:cs typeface="+mn-cs"/>
              </a:rPr>
              <a:t>Mix up of gaussians will result in long tails and less reliable central values. </a:t>
            </a:r>
          </a:p>
          <a:p>
            <a:pPr marL="342900" indent="-342900" fontAlgn="base">
              <a:lnSpc>
                <a:spcPct val="90000"/>
              </a:lnSpc>
              <a:spcAft>
                <a:spcPct val="0"/>
              </a:spcAft>
              <a:buFont typeface="+mj-lt"/>
              <a:buAutoNum type="arabicPeriod" startAt="7"/>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7"/>
              <a:defRPr/>
            </a:pPr>
            <a:r>
              <a:rPr lang="en-US" altLang="en-US" sz="1200" dirty="0">
                <a:latin typeface="Arial" charset="0"/>
                <a:cs typeface="+mn-cs"/>
              </a:rPr>
              <a:t>Less reliable the central values, less reliable the models that hinge on the central values</a:t>
            </a:r>
          </a:p>
          <a:p>
            <a:pPr marL="342900" indent="-342900" fontAlgn="base">
              <a:lnSpc>
                <a:spcPct val="90000"/>
              </a:lnSpc>
              <a:spcAft>
                <a:spcPct val="0"/>
              </a:spcAft>
              <a:buFont typeface="+mj-lt"/>
              <a:buAutoNum type="arabicPeriod" startAt="7"/>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7"/>
              <a:defRPr/>
            </a:pPr>
            <a:r>
              <a:rPr lang="en-US" altLang="en-US" sz="1200" dirty="0">
                <a:latin typeface="Arial" charset="0"/>
                <a:cs typeface="+mn-cs"/>
              </a:rPr>
              <a:t>One can analyze the attributes and their relations to the target variables by each gaussian for richer insights</a:t>
            </a:r>
          </a:p>
          <a:p>
            <a:pPr marL="342900" indent="-342900" fontAlgn="base">
              <a:lnSpc>
                <a:spcPct val="90000"/>
              </a:lnSpc>
              <a:spcAft>
                <a:spcPct val="0"/>
              </a:spcAft>
              <a:buFont typeface="+mj-lt"/>
              <a:buAutoNum type="arabicPeriod" startAt="7"/>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7"/>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7"/>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7"/>
              <a:defRPr/>
            </a:pPr>
            <a:endParaRPr lang="en-US" altLang="en-US" sz="1600" dirty="0">
              <a:latin typeface="Arial" charset="0"/>
              <a:cs typeface="+mn-cs"/>
            </a:endParaRPr>
          </a:p>
          <a:p>
            <a:pPr marL="342900" indent="-342900" fontAlgn="base">
              <a:lnSpc>
                <a:spcPct val="90000"/>
              </a:lnSpc>
              <a:spcAft>
                <a:spcPct val="0"/>
              </a:spcAft>
              <a:buFont typeface="+mj-lt"/>
              <a:buAutoNum type="arabicPeriod" startAt="7"/>
              <a:defRPr/>
            </a:pPr>
            <a:endParaRPr lang="en-US" altLang="en-US" sz="1600" dirty="0">
              <a:latin typeface="Arial" charset="0"/>
              <a:cs typeface="+mn-cs"/>
            </a:endParaRPr>
          </a:p>
          <a:p>
            <a:pPr marL="342900" indent="-342900" fontAlgn="base">
              <a:lnSpc>
                <a:spcPct val="90000"/>
              </a:lnSpc>
              <a:spcAft>
                <a:spcPct val="0"/>
              </a:spcAft>
              <a:buFont typeface="+mj-lt"/>
              <a:buAutoNum type="arabicPeriod" startAt="7"/>
              <a:defRPr/>
            </a:pPr>
            <a:endParaRPr lang="en-US" altLang="en-US" sz="1600" dirty="0">
              <a:latin typeface="Arial" charset="0"/>
              <a:cs typeface="+mn-cs"/>
            </a:endParaRPr>
          </a:p>
        </p:txBody>
      </p:sp>
      <p:sp>
        <p:nvSpPr>
          <p:cNvPr id="3" name="TextBox 2">
            <a:extLst>
              <a:ext uri="{FF2B5EF4-FFF2-40B4-BE49-F238E27FC236}">
                <a16:creationId xmlns:a16="http://schemas.microsoft.com/office/drawing/2014/main" id="{17EC762C-EDB7-4199-8277-709E32054F77}"/>
              </a:ext>
            </a:extLst>
          </p:cNvPr>
          <p:cNvSpPr txBox="1"/>
          <p:nvPr/>
        </p:nvSpPr>
        <p:spPr>
          <a:xfrm>
            <a:off x="5229938" y="1510424"/>
            <a:ext cx="685802" cy="400110"/>
          </a:xfrm>
          <a:prstGeom prst="rect">
            <a:avLst/>
          </a:prstGeom>
          <a:noFill/>
        </p:spPr>
        <p:txBody>
          <a:bodyPr wrap="square" rtlCol="0">
            <a:spAutoFit/>
          </a:bodyPr>
          <a:lstStyle/>
          <a:p>
            <a:r>
              <a:rPr lang="en-US" sz="1000" dirty="0"/>
              <a:t>mpg	</a:t>
            </a:r>
          </a:p>
        </p:txBody>
      </p:sp>
      <p:sp>
        <p:nvSpPr>
          <p:cNvPr id="6" name="TextBox 5">
            <a:extLst>
              <a:ext uri="{FF2B5EF4-FFF2-40B4-BE49-F238E27FC236}">
                <a16:creationId xmlns:a16="http://schemas.microsoft.com/office/drawing/2014/main" id="{6FE8F554-1A4B-4DB3-82BA-15100845BA42}"/>
              </a:ext>
            </a:extLst>
          </p:cNvPr>
          <p:cNvSpPr txBox="1"/>
          <p:nvPr/>
        </p:nvSpPr>
        <p:spPr>
          <a:xfrm>
            <a:off x="6192682" y="1510425"/>
            <a:ext cx="817717" cy="246221"/>
          </a:xfrm>
          <a:prstGeom prst="rect">
            <a:avLst/>
          </a:prstGeom>
          <a:noFill/>
        </p:spPr>
        <p:txBody>
          <a:bodyPr wrap="square" rtlCol="0">
            <a:spAutoFit/>
          </a:bodyPr>
          <a:lstStyle/>
          <a:p>
            <a:r>
              <a:rPr lang="en-US" sz="1000" dirty="0" err="1"/>
              <a:t>cyl</a:t>
            </a:r>
            <a:endParaRPr lang="en-US" sz="1000" dirty="0"/>
          </a:p>
        </p:txBody>
      </p:sp>
      <p:sp>
        <p:nvSpPr>
          <p:cNvPr id="7" name="TextBox 6">
            <a:extLst>
              <a:ext uri="{FF2B5EF4-FFF2-40B4-BE49-F238E27FC236}">
                <a16:creationId xmlns:a16="http://schemas.microsoft.com/office/drawing/2014/main" id="{1613BD1E-41E9-476E-8DE3-25DC6F1769A2}"/>
              </a:ext>
            </a:extLst>
          </p:cNvPr>
          <p:cNvSpPr txBox="1"/>
          <p:nvPr/>
        </p:nvSpPr>
        <p:spPr>
          <a:xfrm>
            <a:off x="7145179" y="1510424"/>
            <a:ext cx="533399" cy="246221"/>
          </a:xfrm>
          <a:prstGeom prst="rect">
            <a:avLst/>
          </a:prstGeom>
          <a:noFill/>
        </p:spPr>
        <p:txBody>
          <a:bodyPr wrap="square" rtlCol="0">
            <a:spAutoFit/>
          </a:bodyPr>
          <a:lstStyle/>
          <a:p>
            <a:r>
              <a:rPr lang="en-US" sz="1000" dirty="0" err="1"/>
              <a:t>disp</a:t>
            </a:r>
            <a:endParaRPr lang="en-US" sz="1000" dirty="0"/>
          </a:p>
        </p:txBody>
      </p:sp>
      <p:pic>
        <p:nvPicPr>
          <p:cNvPr id="5" name="Picture 4">
            <a:extLst>
              <a:ext uri="{FF2B5EF4-FFF2-40B4-BE49-F238E27FC236}">
                <a16:creationId xmlns:a16="http://schemas.microsoft.com/office/drawing/2014/main" id="{0E11B040-E1BA-4C1E-8FEC-86EABE316F28}"/>
              </a:ext>
            </a:extLst>
          </p:cNvPr>
          <p:cNvPicPr>
            <a:picLocks noChangeAspect="1"/>
          </p:cNvPicPr>
          <p:nvPr/>
        </p:nvPicPr>
        <p:blipFill>
          <a:blip r:embed="rId3"/>
          <a:stretch>
            <a:fillRect/>
          </a:stretch>
        </p:blipFill>
        <p:spPr>
          <a:xfrm>
            <a:off x="4876800" y="1756645"/>
            <a:ext cx="3019425" cy="2782516"/>
          </a:xfrm>
          <a:prstGeom prst="rect">
            <a:avLst/>
          </a:prstGeom>
        </p:spPr>
      </p:pic>
      <p:sp>
        <p:nvSpPr>
          <p:cNvPr id="11" name="Oval 10">
            <a:extLst>
              <a:ext uri="{FF2B5EF4-FFF2-40B4-BE49-F238E27FC236}">
                <a16:creationId xmlns:a16="http://schemas.microsoft.com/office/drawing/2014/main" id="{1EB5FD6E-08FD-447F-8D78-1D0DD2E95136}"/>
              </a:ext>
            </a:extLst>
          </p:cNvPr>
          <p:cNvSpPr/>
          <p:nvPr/>
        </p:nvSpPr>
        <p:spPr>
          <a:xfrm>
            <a:off x="6019799" y="2609390"/>
            <a:ext cx="762001" cy="972010"/>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51EDC4A-30E0-42F9-B690-E5E47F15CACD}"/>
              </a:ext>
            </a:extLst>
          </p:cNvPr>
          <p:cNvSpPr/>
          <p:nvPr/>
        </p:nvSpPr>
        <p:spPr>
          <a:xfrm>
            <a:off x="6910389" y="3490126"/>
            <a:ext cx="762001" cy="972010"/>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60FC918-0618-462E-8C64-177FA926FD92}"/>
              </a:ext>
            </a:extLst>
          </p:cNvPr>
          <p:cNvSpPr txBox="1"/>
          <p:nvPr/>
        </p:nvSpPr>
        <p:spPr>
          <a:xfrm>
            <a:off x="5029199" y="4617931"/>
            <a:ext cx="2743200" cy="400110"/>
          </a:xfrm>
          <a:prstGeom prst="rect">
            <a:avLst/>
          </a:prstGeom>
          <a:noFill/>
        </p:spPr>
        <p:txBody>
          <a:bodyPr wrap="square" rtlCol="0">
            <a:spAutoFit/>
          </a:bodyPr>
          <a:lstStyle/>
          <a:p>
            <a:r>
              <a:rPr lang="en-US" sz="1000" dirty="0"/>
              <a:t>Cars-mpg dataset</a:t>
            </a:r>
          </a:p>
          <a:p>
            <a:r>
              <a:rPr lang="en-US" sz="1000" dirty="0"/>
              <a:t>Predict mpg based on other attributes</a:t>
            </a:r>
          </a:p>
        </p:txBody>
      </p:sp>
    </p:spTree>
    <p:extLst>
      <p:ext uri="{BB962C8B-B14F-4D97-AF65-F5344CB8AC3E}">
        <p14:creationId xmlns:p14="http://schemas.microsoft.com/office/powerpoint/2010/main" val="898515859"/>
      </p:ext>
    </p:extLst>
  </p:cSld>
  <p:clrMapOvr>
    <a:masterClrMapping/>
  </p:clrMapOvr>
  <p:transition spd="med">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200400" y="3059668"/>
            <a:ext cx="3810000" cy="369332"/>
          </a:xfrm>
        </p:spPr>
        <p:txBody>
          <a:bodyPr wrap="square">
            <a:spAutoFit/>
          </a:bodyPr>
          <a:lstStyle/>
          <a:p>
            <a:pPr marL="0" indent="0">
              <a:buNone/>
            </a:pPr>
            <a:r>
              <a:rPr lang="en-IN" sz="1800" b="1" u="sng" dirty="0" smtClean="0"/>
              <a:t>COVID 19  </a:t>
            </a:r>
            <a:r>
              <a:rPr lang="en-IN" sz="1800" b="1" u="sng" dirty="0" err="1" smtClean="0"/>
              <a:t>Modeling</a:t>
            </a:r>
            <a:endParaRPr lang="en-IN" sz="1800" b="1" u="sng" dirty="0"/>
          </a:p>
        </p:txBody>
      </p:sp>
    </p:spTree>
    <p:extLst>
      <p:ext uri="{BB962C8B-B14F-4D97-AF65-F5344CB8AC3E}">
        <p14:creationId xmlns:p14="http://schemas.microsoft.com/office/powerpoint/2010/main" val="419142988"/>
      </p:ext>
    </p:extLst>
  </p:cSld>
  <p:clrMapOvr>
    <a:masterClrMapping/>
  </p:clrMapOvr>
  <p:transition spd="med">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idx="4294967295"/>
          </p:nvPr>
        </p:nvSpPr>
        <p:spPr>
          <a:xfrm>
            <a:off x="0" y="852488"/>
            <a:ext cx="4665663" cy="420687"/>
          </a:xfrm>
          <a:prstGeom prst="rect">
            <a:avLst/>
          </a:prstGeom>
        </p:spPr>
        <p:txBody>
          <a:bodyPr/>
          <a:lstStyle/>
          <a:p>
            <a:r>
              <a:rPr lang="en-US" altLang="en-US" sz="1800" dirty="0"/>
              <a:t>Descriptive statistics – </a:t>
            </a:r>
            <a:r>
              <a:rPr lang="en-US" altLang="en-US" sz="1800" dirty="0" err="1"/>
              <a:t>PairPlot</a:t>
            </a:r>
            <a:r>
              <a:rPr lang="en-US" altLang="en-US" sz="1800" dirty="0"/>
              <a:t> analysis</a:t>
            </a:r>
          </a:p>
        </p:txBody>
      </p:sp>
      <p:sp>
        <p:nvSpPr>
          <p:cNvPr id="695300" name="Rectangle 4"/>
          <p:cNvSpPr>
            <a:spLocks noGrp="1" noChangeArrowheads="1"/>
          </p:cNvSpPr>
          <p:nvPr>
            <p:ph type="body" idx="4294967295"/>
          </p:nvPr>
        </p:nvSpPr>
        <p:spPr>
          <a:xfrm>
            <a:off x="478962" y="1362075"/>
            <a:ext cx="3483438" cy="4525963"/>
          </a:xfrm>
          <a:effectLst>
            <a:prstShdw prst="shdw17" dist="17961" dir="2700000">
              <a:schemeClr val="bg1">
                <a:gamma/>
                <a:shade val="60000"/>
                <a:invGamma/>
              </a:schemeClr>
            </a:prstShdw>
          </a:effectLst>
        </p:spPr>
        <p:txBody>
          <a:bodyPr>
            <a:normAutofit lnSpcReduction="10000"/>
          </a:bodyPr>
          <a:lstStyle/>
          <a:p>
            <a:pPr marL="342900" indent="-342900" fontAlgn="base">
              <a:lnSpc>
                <a:spcPct val="90000"/>
              </a:lnSpc>
              <a:spcAft>
                <a:spcPct val="0"/>
              </a:spcAft>
              <a:buFont typeface="+mj-lt"/>
              <a:buAutoNum type="arabicPeriod" startAt="6"/>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2"/>
              <a:defRPr/>
            </a:pPr>
            <a:r>
              <a:rPr lang="en-US" altLang="en-US" sz="1200" dirty="0">
                <a:latin typeface="Arial" charset="0"/>
                <a:cs typeface="+mn-cs"/>
              </a:rPr>
              <a:t>One can analyze the attributes and their relations to the target variables by each gaussian for richer insights</a:t>
            </a:r>
          </a:p>
          <a:p>
            <a:pPr marL="342900" indent="-342900" fontAlgn="base">
              <a:lnSpc>
                <a:spcPct val="90000"/>
              </a:lnSpc>
              <a:spcAft>
                <a:spcPct val="0"/>
              </a:spcAft>
              <a:buFont typeface="+mj-lt"/>
              <a:buAutoNum type="arabicPeriod" startAt="12"/>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2"/>
              <a:defRPr/>
            </a:pPr>
            <a:r>
              <a:rPr lang="en-US" altLang="en-US" sz="1200" dirty="0">
                <a:latin typeface="Arial" charset="0"/>
                <a:cs typeface="+mn-cs"/>
              </a:rPr>
              <a:t>In the figures, each gaussian is marked by different color</a:t>
            </a:r>
          </a:p>
          <a:p>
            <a:pPr marL="342900" indent="-342900" fontAlgn="base">
              <a:lnSpc>
                <a:spcPct val="90000"/>
              </a:lnSpc>
              <a:spcAft>
                <a:spcPct val="0"/>
              </a:spcAft>
              <a:buFont typeface="+mj-lt"/>
              <a:buAutoNum type="arabicPeriod" startAt="12"/>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2"/>
              <a:defRPr/>
            </a:pPr>
            <a:r>
              <a:rPr lang="en-US" altLang="en-US" sz="1200" dirty="0">
                <a:latin typeface="Arial" charset="0"/>
                <a:cs typeface="+mn-cs"/>
              </a:rPr>
              <a:t>Orange color represents small cars (low horsepower, less displacement and weight) while blue represents large cars</a:t>
            </a:r>
          </a:p>
          <a:p>
            <a:pPr marL="342900" indent="-342900" fontAlgn="base">
              <a:lnSpc>
                <a:spcPct val="90000"/>
              </a:lnSpc>
              <a:spcAft>
                <a:spcPct val="0"/>
              </a:spcAft>
              <a:buFont typeface="+mj-lt"/>
              <a:buAutoNum type="arabicPeriod" startAt="12"/>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2"/>
              <a:defRPr/>
            </a:pPr>
            <a:r>
              <a:rPr lang="en-US" altLang="en-US" sz="1200" dirty="0">
                <a:latin typeface="Arial" charset="0"/>
                <a:cs typeface="+mn-cs"/>
              </a:rPr>
              <a:t>Looks like this data consists of three types of cars (small, mid-size and large cars)</a:t>
            </a:r>
          </a:p>
          <a:p>
            <a:pPr marL="342900" indent="-342900" fontAlgn="base">
              <a:lnSpc>
                <a:spcPct val="90000"/>
              </a:lnSpc>
              <a:spcAft>
                <a:spcPct val="0"/>
              </a:spcAft>
              <a:buFont typeface="+mj-lt"/>
              <a:buAutoNum type="arabicPeriod" startAt="12"/>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2"/>
              <a:defRPr/>
            </a:pPr>
            <a:r>
              <a:rPr lang="en-US" altLang="en-US" sz="1200" dirty="0">
                <a:latin typeface="Arial" charset="0"/>
                <a:cs typeface="+mn-cs"/>
              </a:rPr>
              <a:t>The strength of relation between mpg (target column) and the various attributes is different for the different types of cars</a:t>
            </a:r>
          </a:p>
          <a:p>
            <a:pPr marL="342900" indent="-342900" fontAlgn="base">
              <a:lnSpc>
                <a:spcPct val="90000"/>
              </a:lnSpc>
              <a:spcAft>
                <a:spcPct val="0"/>
              </a:spcAft>
              <a:buFont typeface="+mj-lt"/>
              <a:buAutoNum type="arabicPeriod" startAt="12"/>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2"/>
              <a:defRPr/>
            </a:pPr>
            <a:r>
              <a:rPr lang="en-US" altLang="en-US" sz="1200" dirty="0">
                <a:latin typeface="Arial" charset="0"/>
                <a:cs typeface="+mn-cs"/>
              </a:rPr>
              <a:t>Displacement seems to be strong predictor of mpg for mid size and large cars but not so for small cars!</a:t>
            </a:r>
          </a:p>
          <a:p>
            <a:pPr marL="342900" indent="-342900" fontAlgn="base">
              <a:lnSpc>
                <a:spcPct val="90000"/>
              </a:lnSpc>
              <a:spcAft>
                <a:spcPct val="0"/>
              </a:spcAft>
              <a:buFont typeface="+mj-lt"/>
              <a:buAutoNum type="arabicPeriod" startAt="12"/>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2"/>
              <a:defRPr/>
            </a:pPr>
            <a:r>
              <a:rPr lang="en-US" altLang="en-US" sz="1200" dirty="0">
                <a:latin typeface="Arial" charset="0"/>
                <a:cs typeface="+mn-cs"/>
              </a:rPr>
              <a:t>Does it make sense to build one single model representing all the cars when their characteristics are different?</a:t>
            </a:r>
          </a:p>
          <a:p>
            <a:pPr marL="342900" indent="-342900" fontAlgn="base">
              <a:lnSpc>
                <a:spcPct val="90000"/>
              </a:lnSpc>
              <a:spcAft>
                <a:spcPct val="0"/>
              </a:spcAft>
              <a:buFont typeface="+mj-lt"/>
              <a:buAutoNum type="arabicPeriod" startAt="12"/>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2"/>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2"/>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2"/>
              <a:defRPr/>
            </a:pPr>
            <a:endParaRPr lang="en-US" altLang="en-US" sz="1600" dirty="0">
              <a:latin typeface="Arial" charset="0"/>
              <a:cs typeface="+mn-cs"/>
            </a:endParaRPr>
          </a:p>
          <a:p>
            <a:pPr marL="0" indent="0" fontAlgn="base">
              <a:lnSpc>
                <a:spcPct val="90000"/>
              </a:lnSpc>
              <a:spcAft>
                <a:spcPct val="0"/>
              </a:spcAft>
              <a:buNone/>
              <a:defRPr/>
            </a:pPr>
            <a:endParaRPr lang="en-US" altLang="en-US" sz="1600" dirty="0">
              <a:latin typeface="Arial" charset="0"/>
              <a:cs typeface="+mn-cs"/>
            </a:endParaRPr>
          </a:p>
          <a:p>
            <a:pPr marL="342900" indent="-342900" fontAlgn="base">
              <a:lnSpc>
                <a:spcPct val="90000"/>
              </a:lnSpc>
              <a:spcAft>
                <a:spcPct val="0"/>
              </a:spcAft>
              <a:buFont typeface="+mj-lt"/>
              <a:buAutoNum type="arabicPeriod" startAt="12"/>
              <a:defRPr/>
            </a:pPr>
            <a:endParaRPr lang="en-US" altLang="en-US" sz="1600" dirty="0">
              <a:latin typeface="Arial" charset="0"/>
              <a:cs typeface="+mn-cs"/>
            </a:endParaRPr>
          </a:p>
        </p:txBody>
      </p:sp>
      <p:pic>
        <p:nvPicPr>
          <p:cNvPr id="3074" name="Picture 2">
            <a:extLst>
              <a:ext uri="{FF2B5EF4-FFF2-40B4-BE49-F238E27FC236}">
                <a16:creationId xmlns:a16="http://schemas.microsoft.com/office/drawing/2014/main" id="{4B93AD7D-3387-448D-8F65-82998AD0E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399" y="1739119"/>
            <a:ext cx="2090736" cy="185149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93C8FBAF-406A-4873-8274-0D363E449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621719"/>
            <a:ext cx="2090736" cy="185149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CC51226-79C1-4026-BC12-5C89A184DB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1770221"/>
            <a:ext cx="2049686" cy="185149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B5976EF6-5F33-4FED-844A-42D7E6BA05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3621719"/>
            <a:ext cx="2049686" cy="18333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4557626-2A0E-4DB9-9117-4C80D43A6B03}"/>
              </a:ext>
            </a:extLst>
          </p:cNvPr>
          <p:cNvSpPr txBox="1"/>
          <p:nvPr/>
        </p:nvSpPr>
        <p:spPr>
          <a:xfrm>
            <a:off x="4724400" y="1564319"/>
            <a:ext cx="609600" cy="246221"/>
          </a:xfrm>
          <a:prstGeom prst="rect">
            <a:avLst/>
          </a:prstGeom>
          <a:noFill/>
        </p:spPr>
        <p:txBody>
          <a:bodyPr wrap="square" rtlCol="0">
            <a:spAutoFit/>
          </a:bodyPr>
          <a:lstStyle/>
          <a:p>
            <a:r>
              <a:rPr lang="en-US" sz="1000" dirty="0"/>
              <a:t>Fig A</a:t>
            </a:r>
          </a:p>
        </p:txBody>
      </p:sp>
      <p:sp>
        <p:nvSpPr>
          <p:cNvPr id="15" name="TextBox 14">
            <a:extLst>
              <a:ext uri="{FF2B5EF4-FFF2-40B4-BE49-F238E27FC236}">
                <a16:creationId xmlns:a16="http://schemas.microsoft.com/office/drawing/2014/main" id="{831DA066-AA4C-452F-BC93-D0C6A3924F98}"/>
              </a:ext>
            </a:extLst>
          </p:cNvPr>
          <p:cNvSpPr txBox="1"/>
          <p:nvPr/>
        </p:nvSpPr>
        <p:spPr>
          <a:xfrm>
            <a:off x="7391400" y="1524000"/>
            <a:ext cx="609600" cy="246221"/>
          </a:xfrm>
          <a:prstGeom prst="rect">
            <a:avLst/>
          </a:prstGeom>
          <a:noFill/>
        </p:spPr>
        <p:txBody>
          <a:bodyPr wrap="square" rtlCol="0">
            <a:spAutoFit/>
          </a:bodyPr>
          <a:lstStyle/>
          <a:p>
            <a:r>
              <a:rPr lang="en-US" sz="1000" dirty="0"/>
              <a:t>Fig B</a:t>
            </a:r>
          </a:p>
        </p:txBody>
      </p:sp>
      <p:sp>
        <p:nvSpPr>
          <p:cNvPr id="16" name="TextBox 15">
            <a:extLst>
              <a:ext uri="{FF2B5EF4-FFF2-40B4-BE49-F238E27FC236}">
                <a16:creationId xmlns:a16="http://schemas.microsoft.com/office/drawing/2014/main" id="{7ACDF220-C13D-4E0A-97A0-60340CAFBDFB}"/>
              </a:ext>
            </a:extLst>
          </p:cNvPr>
          <p:cNvSpPr txBox="1"/>
          <p:nvPr/>
        </p:nvSpPr>
        <p:spPr>
          <a:xfrm>
            <a:off x="4724400" y="5533454"/>
            <a:ext cx="609600" cy="246221"/>
          </a:xfrm>
          <a:prstGeom prst="rect">
            <a:avLst/>
          </a:prstGeom>
          <a:noFill/>
        </p:spPr>
        <p:txBody>
          <a:bodyPr wrap="square" rtlCol="0">
            <a:spAutoFit/>
          </a:bodyPr>
          <a:lstStyle/>
          <a:p>
            <a:r>
              <a:rPr lang="en-US" sz="1000" dirty="0"/>
              <a:t>Fig C</a:t>
            </a:r>
          </a:p>
        </p:txBody>
      </p:sp>
      <p:sp>
        <p:nvSpPr>
          <p:cNvPr id="17" name="TextBox 16">
            <a:extLst>
              <a:ext uri="{FF2B5EF4-FFF2-40B4-BE49-F238E27FC236}">
                <a16:creationId xmlns:a16="http://schemas.microsoft.com/office/drawing/2014/main" id="{ADF8098E-44B7-47D8-9560-50111034F7B6}"/>
              </a:ext>
            </a:extLst>
          </p:cNvPr>
          <p:cNvSpPr txBox="1"/>
          <p:nvPr/>
        </p:nvSpPr>
        <p:spPr>
          <a:xfrm>
            <a:off x="7391400" y="5533454"/>
            <a:ext cx="609600" cy="246221"/>
          </a:xfrm>
          <a:prstGeom prst="rect">
            <a:avLst/>
          </a:prstGeom>
          <a:noFill/>
        </p:spPr>
        <p:txBody>
          <a:bodyPr wrap="square" rtlCol="0">
            <a:spAutoFit/>
          </a:bodyPr>
          <a:lstStyle/>
          <a:p>
            <a:r>
              <a:rPr lang="en-US" sz="1000" dirty="0"/>
              <a:t>Fig D</a:t>
            </a:r>
          </a:p>
        </p:txBody>
      </p:sp>
      <p:sp>
        <p:nvSpPr>
          <p:cNvPr id="18" name="TextBox 17">
            <a:extLst>
              <a:ext uri="{FF2B5EF4-FFF2-40B4-BE49-F238E27FC236}">
                <a16:creationId xmlns:a16="http://schemas.microsoft.com/office/drawing/2014/main" id="{6A5304B5-AF63-43EE-BD67-D3F38F9E460C}"/>
              </a:ext>
            </a:extLst>
          </p:cNvPr>
          <p:cNvSpPr txBox="1"/>
          <p:nvPr/>
        </p:nvSpPr>
        <p:spPr>
          <a:xfrm>
            <a:off x="5257800" y="5867400"/>
            <a:ext cx="2743200" cy="400110"/>
          </a:xfrm>
          <a:prstGeom prst="rect">
            <a:avLst/>
          </a:prstGeom>
          <a:noFill/>
        </p:spPr>
        <p:txBody>
          <a:bodyPr wrap="square" rtlCol="0">
            <a:spAutoFit/>
          </a:bodyPr>
          <a:lstStyle/>
          <a:p>
            <a:r>
              <a:rPr lang="en-US" sz="1000" dirty="0"/>
              <a:t>Cars-mpg dataset</a:t>
            </a:r>
          </a:p>
          <a:p>
            <a:r>
              <a:rPr lang="en-US" sz="1000" dirty="0"/>
              <a:t>Predict mpg based on other attributes</a:t>
            </a:r>
          </a:p>
        </p:txBody>
      </p:sp>
    </p:spTree>
    <p:extLst>
      <p:ext uri="{BB962C8B-B14F-4D97-AF65-F5344CB8AC3E}">
        <p14:creationId xmlns:p14="http://schemas.microsoft.com/office/powerpoint/2010/main" val="3192804483"/>
      </p:ext>
    </p:extLst>
  </p:cSld>
  <p:clrMapOvr>
    <a:masterClrMapping/>
  </p:clrMapOvr>
  <p:transition spd="med">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idx="4294967295"/>
          </p:nvPr>
        </p:nvSpPr>
        <p:spPr>
          <a:xfrm>
            <a:off x="0" y="852488"/>
            <a:ext cx="4665663" cy="420687"/>
          </a:xfrm>
          <a:prstGeom prst="rect">
            <a:avLst/>
          </a:prstGeom>
        </p:spPr>
        <p:txBody>
          <a:bodyPr/>
          <a:lstStyle/>
          <a:p>
            <a:r>
              <a:rPr lang="en-US" altLang="en-US" sz="1800" dirty="0"/>
              <a:t>Descriptive statistics – </a:t>
            </a:r>
            <a:r>
              <a:rPr lang="en-US" altLang="en-US" sz="1800" dirty="0" err="1"/>
              <a:t>PairPlot</a:t>
            </a:r>
            <a:r>
              <a:rPr lang="en-US" altLang="en-US" sz="1800" dirty="0"/>
              <a:t> analysis</a:t>
            </a:r>
          </a:p>
        </p:txBody>
      </p:sp>
      <p:sp>
        <p:nvSpPr>
          <p:cNvPr id="695300" name="Rectangle 4"/>
          <p:cNvSpPr>
            <a:spLocks noGrp="1" noChangeArrowheads="1"/>
          </p:cNvSpPr>
          <p:nvPr>
            <p:ph type="body" idx="4294967295"/>
          </p:nvPr>
        </p:nvSpPr>
        <p:spPr>
          <a:xfrm>
            <a:off x="478962" y="1362075"/>
            <a:ext cx="3483438" cy="5038725"/>
          </a:xfrm>
          <a:effectLst>
            <a:prstShdw prst="shdw17" dist="17961" dir="2700000">
              <a:schemeClr val="bg1">
                <a:gamma/>
                <a:shade val="60000"/>
                <a:invGamma/>
              </a:schemeClr>
            </a:prstShdw>
          </a:effectLst>
        </p:spPr>
        <p:txBody>
          <a:bodyPr>
            <a:normAutofit lnSpcReduction="10000"/>
          </a:bodyPr>
          <a:lstStyle/>
          <a:p>
            <a:pPr marL="342900" indent="-342900" fontAlgn="base">
              <a:lnSpc>
                <a:spcPct val="90000"/>
              </a:lnSpc>
              <a:spcAft>
                <a:spcPct val="0"/>
              </a:spcAft>
              <a:buFont typeface="+mj-lt"/>
              <a:buAutoNum type="arabicPeriod" startAt="6"/>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9"/>
              <a:defRPr/>
            </a:pPr>
            <a:r>
              <a:rPr lang="en-US" altLang="en-US" sz="1200" dirty="0">
                <a:latin typeface="Arial" charset="0"/>
                <a:cs typeface="+mn-cs"/>
              </a:rPr>
              <a:t>In case of classification problems, we will naturally find as many peaks as the classes in the target column. This is not the same as mix of multi-gaussians on attributes. </a:t>
            </a:r>
          </a:p>
          <a:p>
            <a:pPr marL="342900" indent="-342900" fontAlgn="base">
              <a:lnSpc>
                <a:spcPct val="90000"/>
              </a:lnSpc>
              <a:spcAft>
                <a:spcPct val="0"/>
              </a:spcAft>
              <a:buFont typeface="+mj-lt"/>
              <a:buAutoNum type="arabicPeriod" startAt="19"/>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9"/>
              <a:defRPr/>
            </a:pPr>
            <a:r>
              <a:rPr lang="en-US" altLang="en-US" sz="1200" dirty="0">
                <a:latin typeface="Arial" charset="0"/>
                <a:cs typeface="+mn-cs"/>
              </a:rPr>
              <a:t>In the figure, we see in the last column, last row is the target variable “class” which is binary (blue – real notes,  orange – fake notes)</a:t>
            </a:r>
          </a:p>
          <a:p>
            <a:pPr marL="342900" indent="-342900" fontAlgn="base">
              <a:lnSpc>
                <a:spcPct val="90000"/>
              </a:lnSpc>
              <a:spcAft>
                <a:spcPct val="0"/>
              </a:spcAft>
              <a:buFont typeface="+mj-lt"/>
              <a:buAutoNum type="arabicPeriod" startAt="19"/>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9"/>
              <a:defRPr/>
            </a:pPr>
            <a:r>
              <a:rPr lang="en-US" altLang="en-US" sz="1200" dirty="0" err="1">
                <a:latin typeface="Arial" charset="0"/>
                <a:cs typeface="+mn-cs"/>
              </a:rPr>
              <a:t>Pairplot</a:t>
            </a:r>
            <a:r>
              <a:rPr lang="en-US" altLang="en-US" sz="1200" dirty="0">
                <a:latin typeface="Arial" charset="0"/>
                <a:cs typeface="+mn-cs"/>
              </a:rPr>
              <a:t> helps us to identify attributes that can help us separate these two classes. </a:t>
            </a:r>
          </a:p>
          <a:p>
            <a:pPr marL="854075" lvl="1" indent="-342900" fontAlgn="base">
              <a:lnSpc>
                <a:spcPct val="90000"/>
              </a:lnSpc>
              <a:spcAft>
                <a:spcPct val="0"/>
              </a:spcAft>
              <a:buFont typeface="+mj-lt"/>
              <a:buAutoNum type="alphaLcPeriod"/>
              <a:defRPr/>
            </a:pPr>
            <a:r>
              <a:rPr lang="en-US" altLang="en-US" sz="1000" dirty="0">
                <a:latin typeface="Arial" charset="0"/>
                <a:cs typeface="+mn-cs"/>
              </a:rPr>
              <a:t>In the last row, class Vs attributes – Higher value of </a:t>
            </a:r>
            <a:r>
              <a:rPr lang="en-US" altLang="en-US" sz="1000" dirty="0" err="1">
                <a:latin typeface="Arial" charset="0"/>
                <a:cs typeface="+mn-cs"/>
              </a:rPr>
              <a:t>curtosis</a:t>
            </a:r>
            <a:r>
              <a:rPr lang="en-US" altLang="en-US" sz="1000" dirty="0">
                <a:latin typeface="Arial" charset="0"/>
                <a:cs typeface="+mn-cs"/>
              </a:rPr>
              <a:t> is only for fake </a:t>
            </a:r>
          </a:p>
          <a:p>
            <a:pPr marL="854075" lvl="1" indent="-342900" fontAlgn="base">
              <a:lnSpc>
                <a:spcPct val="90000"/>
              </a:lnSpc>
              <a:spcAft>
                <a:spcPct val="0"/>
              </a:spcAft>
              <a:buFont typeface="+mj-lt"/>
              <a:buAutoNum type="alphaLcPeriod"/>
              <a:defRPr/>
            </a:pPr>
            <a:r>
              <a:rPr lang="en-US" altLang="en-US" sz="1000" dirty="0">
                <a:latin typeface="Arial" charset="0"/>
                <a:cs typeface="+mn-cs"/>
              </a:rPr>
              <a:t>In the last row, first column – higher values of ‘var’ is only for the real notes</a:t>
            </a:r>
          </a:p>
          <a:p>
            <a:pPr marL="854075" lvl="1" indent="-342900" fontAlgn="base">
              <a:lnSpc>
                <a:spcPct val="90000"/>
              </a:lnSpc>
              <a:spcAft>
                <a:spcPct val="0"/>
              </a:spcAft>
              <a:buFont typeface="+mj-lt"/>
              <a:buAutoNum type="alphaLcPeriod"/>
              <a:defRPr/>
            </a:pPr>
            <a:r>
              <a:rPr lang="en-US" altLang="en-US" sz="1000" dirty="0">
                <a:latin typeface="Arial" charset="0"/>
                <a:cs typeface="+mn-cs"/>
              </a:rPr>
              <a:t>For rest of the data points, the probability of belonging to one class or other changes gradually in “skewness” </a:t>
            </a:r>
          </a:p>
          <a:p>
            <a:pPr marL="854075" lvl="1" indent="-342900" fontAlgn="base">
              <a:lnSpc>
                <a:spcPct val="90000"/>
              </a:lnSpc>
              <a:spcAft>
                <a:spcPct val="0"/>
              </a:spcAft>
              <a:buFont typeface="+mj-lt"/>
              <a:buAutoNum type="alphaLcPeriod"/>
              <a:defRPr/>
            </a:pPr>
            <a:r>
              <a:rPr lang="en-US" altLang="en-US" sz="1000" dirty="0">
                <a:latin typeface="Arial" charset="0"/>
                <a:cs typeface="+mn-cs"/>
              </a:rPr>
              <a:t>All these distribution characteristics together help build good models with high score in classification on this dataset</a:t>
            </a:r>
          </a:p>
          <a:p>
            <a:pPr marL="342900" indent="-342900" fontAlgn="base">
              <a:lnSpc>
                <a:spcPct val="90000"/>
              </a:lnSpc>
              <a:spcAft>
                <a:spcPct val="0"/>
              </a:spcAft>
              <a:buFont typeface="+mj-lt"/>
              <a:buAutoNum type="arabicPeriod" startAt="19"/>
              <a:defRPr/>
            </a:pPr>
            <a:endParaRPr lang="en-US" altLang="en-US" sz="1200" dirty="0">
              <a:latin typeface="Arial" charset="0"/>
              <a:cs typeface="+mn-cs"/>
            </a:endParaRPr>
          </a:p>
          <a:p>
            <a:pPr marL="342900" indent="-342900" fontAlgn="base">
              <a:lnSpc>
                <a:spcPct val="90000"/>
              </a:lnSpc>
              <a:spcAft>
                <a:spcPct val="0"/>
              </a:spcAft>
              <a:buFont typeface="+mj-lt"/>
              <a:buAutoNum type="arabicPeriod" startAt="19"/>
              <a:defRPr/>
            </a:pPr>
            <a:r>
              <a:rPr lang="en-US" altLang="en-US" sz="1200" dirty="0">
                <a:latin typeface="Arial" charset="0"/>
                <a:cs typeface="+mn-cs"/>
              </a:rPr>
              <a:t>The distribution of the two classes and the shape of the boundaries may also help guess which algorithms may do well and which not</a:t>
            </a:r>
          </a:p>
          <a:p>
            <a:pPr marL="854075" lvl="1" indent="-342900" fontAlgn="base">
              <a:lnSpc>
                <a:spcPct val="90000"/>
              </a:lnSpc>
              <a:spcAft>
                <a:spcPct val="0"/>
              </a:spcAft>
              <a:buFont typeface="+mj-lt"/>
              <a:buAutoNum type="alphaLcPeriod"/>
              <a:defRPr/>
            </a:pPr>
            <a:r>
              <a:rPr lang="en-US" altLang="en-US" sz="1000" dirty="0">
                <a:latin typeface="Arial" charset="0"/>
                <a:cs typeface="+mn-cs"/>
              </a:rPr>
              <a:t>Decision tree being axis parallel algorithm may not do as well as a logistic or KNN in this case</a:t>
            </a:r>
          </a:p>
          <a:p>
            <a:pPr marL="342900" indent="-342900" fontAlgn="base">
              <a:lnSpc>
                <a:spcPct val="90000"/>
              </a:lnSpc>
              <a:spcAft>
                <a:spcPct val="0"/>
              </a:spcAft>
              <a:buFont typeface="+mj-lt"/>
              <a:buAutoNum type="arabicPeriod" startAt="19"/>
              <a:defRPr/>
            </a:pPr>
            <a:endParaRPr lang="en-US" altLang="en-US" sz="1200" dirty="0">
              <a:latin typeface="Arial" charset="0"/>
              <a:cs typeface="+mn-cs"/>
            </a:endParaRPr>
          </a:p>
          <a:p>
            <a:pPr marL="0" indent="0" fontAlgn="base">
              <a:lnSpc>
                <a:spcPct val="90000"/>
              </a:lnSpc>
              <a:spcAft>
                <a:spcPct val="0"/>
              </a:spcAft>
              <a:buNone/>
              <a:defRPr/>
            </a:pPr>
            <a:endParaRPr lang="en-US" altLang="en-US" sz="1600" dirty="0">
              <a:latin typeface="Arial" charset="0"/>
              <a:cs typeface="+mn-cs"/>
            </a:endParaRPr>
          </a:p>
          <a:p>
            <a:pPr marL="0" indent="0" fontAlgn="base">
              <a:lnSpc>
                <a:spcPct val="90000"/>
              </a:lnSpc>
              <a:spcAft>
                <a:spcPct val="0"/>
              </a:spcAft>
              <a:buNone/>
              <a:defRPr/>
            </a:pPr>
            <a:endParaRPr lang="en-US" altLang="en-US" sz="1600" dirty="0">
              <a:latin typeface="Arial" charset="0"/>
              <a:cs typeface="+mn-cs"/>
            </a:endParaRPr>
          </a:p>
          <a:p>
            <a:pPr marL="0" indent="0" fontAlgn="base">
              <a:lnSpc>
                <a:spcPct val="90000"/>
              </a:lnSpc>
              <a:spcAft>
                <a:spcPct val="0"/>
              </a:spcAft>
              <a:buNone/>
              <a:defRPr/>
            </a:pPr>
            <a:endParaRPr lang="en-US" altLang="en-US" sz="1600" dirty="0">
              <a:latin typeface="Arial" charset="0"/>
              <a:cs typeface="+mn-cs"/>
            </a:endParaRPr>
          </a:p>
        </p:txBody>
      </p:sp>
      <p:pic>
        <p:nvPicPr>
          <p:cNvPr id="5122" name="Picture 2">
            <a:extLst>
              <a:ext uri="{FF2B5EF4-FFF2-40B4-BE49-F238E27FC236}">
                <a16:creationId xmlns:a16="http://schemas.microsoft.com/office/drawing/2014/main" id="{55316993-0AAC-4D36-B9C2-6811AEA71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362075"/>
            <a:ext cx="5011737" cy="47210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AC764D-B44B-497E-9928-5517AA5D510F}"/>
              </a:ext>
            </a:extLst>
          </p:cNvPr>
          <p:cNvSpPr txBox="1"/>
          <p:nvPr/>
        </p:nvSpPr>
        <p:spPr>
          <a:xfrm>
            <a:off x="5638800" y="6083118"/>
            <a:ext cx="2057400" cy="400110"/>
          </a:xfrm>
          <a:prstGeom prst="rect">
            <a:avLst/>
          </a:prstGeom>
          <a:noFill/>
        </p:spPr>
        <p:txBody>
          <a:bodyPr wrap="square" rtlCol="0">
            <a:spAutoFit/>
          </a:bodyPr>
          <a:lstStyle/>
          <a:p>
            <a:r>
              <a:rPr lang="en-US" sz="1000" dirty="0" err="1"/>
              <a:t>data_banknote_authentication</a:t>
            </a:r>
            <a:endParaRPr lang="en-US" sz="1000" dirty="0"/>
          </a:p>
          <a:p>
            <a:r>
              <a:rPr lang="en-US" sz="1000" dirty="0"/>
              <a:t>Classify notes into real or fake</a:t>
            </a:r>
          </a:p>
        </p:txBody>
      </p:sp>
    </p:spTree>
    <p:extLst>
      <p:ext uri="{BB962C8B-B14F-4D97-AF65-F5344CB8AC3E}">
        <p14:creationId xmlns:p14="http://schemas.microsoft.com/office/powerpoint/2010/main" val="1418286580"/>
      </p:ext>
    </p:extLst>
  </p:cSld>
  <p:clrMapOvr>
    <a:masterClrMapping/>
  </p:clrMapOvr>
  <p:transition spd="med">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idx="4294967295"/>
          </p:nvPr>
        </p:nvSpPr>
        <p:spPr>
          <a:xfrm>
            <a:off x="0" y="852488"/>
            <a:ext cx="4665663" cy="420687"/>
          </a:xfrm>
          <a:prstGeom prst="rect">
            <a:avLst/>
          </a:prstGeom>
        </p:spPr>
        <p:txBody>
          <a:bodyPr/>
          <a:lstStyle/>
          <a:p>
            <a:r>
              <a:rPr lang="en-US" altLang="en-US" sz="1800" dirty="0"/>
              <a:t>Descriptive statistics – Lab 1</a:t>
            </a:r>
          </a:p>
        </p:txBody>
      </p:sp>
      <p:sp>
        <p:nvSpPr>
          <p:cNvPr id="695300" name="Rectangle 4"/>
          <p:cNvSpPr>
            <a:spLocks noGrp="1" noChangeArrowheads="1"/>
          </p:cNvSpPr>
          <p:nvPr>
            <p:ph type="body" idx="4294967295"/>
          </p:nvPr>
        </p:nvSpPr>
        <p:spPr>
          <a:xfrm>
            <a:off x="550863" y="1230312"/>
            <a:ext cx="8229600" cy="1457325"/>
          </a:xfrm>
          <a:effectLst>
            <a:prstShdw prst="shdw17" dist="17961" dir="2700000">
              <a:schemeClr val="bg1">
                <a:gamma/>
                <a:shade val="60000"/>
                <a:invGamma/>
              </a:schemeClr>
            </a:prstShdw>
          </a:effectLst>
        </p:spPr>
        <p:txBody>
          <a:bodyPr/>
          <a:lstStyle/>
          <a:p>
            <a:pPr marL="342900" indent="-342900" fontAlgn="base">
              <a:lnSpc>
                <a:spcPct val="90000"/>
              </a:lnSpc>
              <a:spcAft>
                <a:spcPct val="0"/>
              </a:spcAft>
              <a:buFont typeface="+mj-lt"/>
              <a:buAutoNum type="arabicPeriod"/>
              <a:defRPr/>
            </a:pPr>
            <a:r>
              <a:rPr lang="en-US" altLang="en-US" sz="1600" dirty="0">
                <a:latin typeface="Arial" charset="0"/>
                <a:cs typeface="+mn-cs"/>
              </a:rPr>
              <a:t>Run descriptive statistics on wines dataset and discuss your findings –</a:t>
            </a:r>
          </a:p>
          <a:p>
            <a:pPr marL="854075" lvl="1" indent="-342900" fontAlgn="base">
              <a:lnSpc>
                <a:spcPct val="90000"/>
              </a:lnSpc>
              <a:spcAft>
                <a:spcPct val="0"/>
              </a:spcAft>
              <a:buFont typeface="+mj-lt"/>
              <a:buAutoNum type="arabicPeriod"/>
              <a:defRPr/>
            </a:pPr>
            <a:r>
              <a:rPr lang="en-US" altLang="en-US" sz="1200" dirty="0">
                <a:latin typeface="Arial" charset="0"/>
                <a:cs typeface="+mn-cs"/>
              </a:rPr>
              <a:t>import pandas as pd</a:t>
            </a:r>
          </a:p>
          <a:p>
            <a:pPr marL="854075" lvl="1" indent="-342900" fontAlgn="base">
              <a:lnSpc>
                <a:spcPct val="90000"/>
              </a:lnSpc>
              <a:spcAft>
                <a:spcPct val="0"/>
              </a:spcAft>
              <a:buFont typeface="+mj-lt"/>
              <a:buAutoNum type="arabicPeriod"/>
              <a:defRPr/>
            </a:pPr>
            <a:r>
              <a:rPr lang="en-US" altLang="en-US" sz="1200" dirty="0" err="1">
                <a:latin typeface="Arial" charset="0"/>
                <a:cs typeface="+mn-cs"/>
              </a:rPr>
              <a:t>wine_df</a:t>
            </a:r>
            <a:r>
              <a:rPr lang="en-US" altLang="en-US" sz="1200" dirty="0">
                <a:latin typeface="Arial" charset="0"/>
                <a:cs typeface="+mn-cs"/>
              </a:rPr>
              <a:t> = </a:t>
            </a:r>
            <a:r>
              <a:rPr lang="en-US" altLang="en-US" sz="1200" dirty="0" err="1">
                <a:latin typeface="Arial" charset="0"/>
                <a:cs typeface="+mn-cs"/>
              </a:rPr>
              <a:t>pd.read_csv</a:t>
            </a:r>
            <a:r>
              <a:rPr lang="en-US" altLang="en-US" sz="1200" dirty="0">
                <a:latin typeface="Arial" charset="0"/>
                <a:cs typeface="+mn-cs"/>
              </a:rPr>
              <a:t>('d:\\</a:t>
            </a:r>
            <a:r>
              <a:rPr lang="en-US" altLang="en-US" sz="1200" dirty="0" err="1">
                <a:latin typeface="Arial" charset="0"/>
                <a:cs typeface="+mn-cs"/>
              </a:rPr>
              <a:t>ML_Data</a:t>
            </a:r>
            <a:r>
              <a:rPr lang="en-US" altLang="en-US" sz="1200" dirty="0">
                <a:latin typeface="Arial" charset="0"/>
                <a:cs typeface="+mn-cs"/>
              </a:rPr>
              <a:t>\\wine.csv', names = ["Cultivator", "</a:t>
            </a:r>
            <a:r>
              <a:rPr lang="en-US" altLang="en-US" sz="1200" dirty="0" err="1">
                <a:latin typeface="Arial" charset="0"/>
                <a:cs typeface="+mn-cs"/>
              </a:rPr>
              <a:t>Alchol</a:t>
            </a:r>
            <a:r>
              <a:rPr lang="en-US" altLang="en-US" sz="1200" dirty="0">
                <a:latin typeface="Arial" charset="0"/>
                <a:cs typeface="+mn-cs"/>
              </a:rPr>
              <a:t>", "</a:t>
            </a:r>
            <a:r>
              <a:rPr lang="en-US" altLang="en-US" sz="1200" dirty="0" err="1">
                <a:latin typeface="Arial" charset="0"/>
                <a:cs typeface="+mn-cs"/>
              </a:rPr>
              <a:t>Malic_Acid</a:t>
            </a:r>
            <a:r>
              <a:rPr lang="en-US" altLang="en-US" sz="1200" dirty="0">
                <a:latin typeface="Arial" charset="0"/>
                <a:cs typeface="+mn-cs"/>
              </a:rPr>
              <a:t>", "Ash", "</a:t>
            </a:r>
            <a:r>
              <a:rPr lang="en-US" altLang="en-US" sz="1200" dirty="0" err="1">
                <a:latin typeface="Arial" charset="0"/>
                <a:cs typeface="+mn-cs"/>
              </a:rPr>
              <a:t>Alcalinity_of_Ash</a:t>
            </a:r>
            <a:r>
              <a:rPr lang="en-US" altLang="en-US" sz="1200" dirty="0">
                <a:latin typeface="Arial" charset="0"/>
                <a:cs typeface="+mn-cs"/>
              </a:rPr>
              <a:t>", "Magnesium", "</a:t>
            </a:r>
            <a:r>
              <a:rPr lang="en-US" altLang="en-US" sz="1200" dirty="0" err="1">
                <a:latin typeface="Arial" charset="0"/>
                <a:cs typeface="+mn-cs"/>
              </a:rPr>
              <a:t>Total_phenols</a:t>
            </a:r>
            <a:r>
              <a:rPr lang="en-US" altLang="en-US" sz="1200" dirty="0">
                <a:latin typeface="Arial" charset="0"/>
                <a:cs typeface="+mn-cs"/>
              </a:rPr>
              <a:t>", "</a:t>
            </a:r>
            <a:r>
              <a:rPr lang="en-US" altLang="en-US" sz="1200" dirty="0" err="1">
                <a:latin typeface="Arial" charset="0"/>
                <a:cs typeface="+mn-cs"/>
              </a:rPr>
              <a:t>Falvanoids</a:t>
            </a:r>
            <a:r>
              <a:rPr lang="en-US" altLang="en-US" sz="1200" dirty="0">
                <a:latin typeface="Arial" charset="0"/>
                <a:cs typeface="+mn-cs"/>
              </a:rPr>
              <a:t>", "</a:t>
            </a:r>
            <a:r>
              <a:rPr lang="en-US" altLang="en-US" sz="1200" dirty="0" err="1">
                <a:latin typeface="Arial" charset="0"/>
                <a:cs typeface="+mn-cs"/>
              </a:rPr>
              <a:t>Nonflavanoid_phenols</a:t>
            </a:r>
            <a:r>
              <a:rPr lang="en-US" altLang="en-US" sz="1200" dirty="0">
                <a:latin typeface="Arial" charset="0"/>
                <a:cs typeface="+mn-cs"/>
              </a:rPr>
              <a:t>", "Proanthocyanins", "</a:t>
            </a:r>
            <a:r>
              <a:rPr lang="en-US" altLang="en-US" sz="1200" dirty="0" err="1">
                <a:latin typeface="Arial" charset="0"/>
                <a:cs typeface="+mn-cs"/>
              </a:rPr>
              <a:t>Color_intensity</a:t>
            </a:r>
            <a:r>
              <a:rPr lang="en-US" altLang="en-US" sz="1200" dirty="0">
                <a:latin typeface="Arial" charset="0"/>
                <a:cs typeface="+mn-cs"/>
              </a:rPr>
              <a:t>", "Hue", "OD280", "Proline"])</a:t>
            </a:r>
          </a:p>
          <a:p>
            <a:pPr marL="854075" lvl="1" indent="-342900" fontAlgn="base">
              <a:lnSpc>
                <a:spcPct val="90000"/>
              </a:lnSpc>
              <a:spcAft>
                <a:spcPct val="0"/>
              </a:spcAft>
              <a:buFont typeface="+mj-lt"/>
              <a:buAutoNum type="arabicPeriod"/>
              <a:defRPr/>
            </a:pPr>
            <a:r>
              <a:rPr lang="en-US" altLang="en-US" sz="1200" dirty="0" err="1">
                <a:latin typeface="Arial" charset="0"/>
                <a:cs typeface="+mn-cs"/>
              </a:rPr>
              <a:t>wine_df.describe</a:t>
            </a:r>
            <a:r>
              <a:rPr lang="en-US" altLang="en-US" sz="1200" dirty="0">
                <a:latin typeface="Arial" charset="0"/>
                <a:cs typeface="+mn-cs"/>
              </a:rPr>
              <a:t>().transpose()</a:t>
            </a:r>
          </a:p>
        </p:txBody>
      </p:sp>
      <p:sp>
        <p:nvSpPr>
          <p:cNvPr id="2" name="TextBox 1">
            <a:extLst>
              <a:ext uri="{FF2B5EF4-FFF2-40B4-BE49-F238E27FC236}">
                <a16:creationId xmlns:a16="http://schemas.microsoft.com/office/drawing/2014/main" id="{27C51E14-6BEF-4477-92F0-E1DB0F4D5EE2}"/>
              </a:ext>
            </a:extLst>
          </p:cNvPr>
          <p:cNvSpPr txBox="1"/>
          <p:nvPr/>
        </p:nvSpPr>
        <p:spPr>
          <a:xfrm>
            <a:off x="1371600" y="3200400"/>
            <a:ext cx="184731" cy="369332"/>
          </a:xfrm>
          <a:prstGeom prst="rect">
            <a:avLst/>
          </a:prstGeom>
          <a:noFill/>
        </p:spPr>
        <p:txBody>
          <a:bodyPr wrap="none" rtlCol="0">
            <a:spAutoFit/>
          </a:bodyPr>
          <a:lstStyle/>
          <a:p>
            <a:endParaRPr lang="en-US" dirty="0">
              <a:solidFill>
                <a:schemeClr val="tx1">
                  <a:lumMod val="50000"/>
                  <a:lumOff val="50000"/>
                </a:schemeClr>
              </a:solidFill>
            </a:endParaRPr>
          </a:p>
        </p:txBody>
      </p:sp>
      <p:graphicFrame>
        <p:nvGraphicFramePr>
          <p:cNvPr id="4" name="Table 3">
            <a:extLst>
              <a:ext uri="{FF2B5EF4-FFF2-40B4-BE49-F238E27FC236}">
                <a16:creationId xmlns:a16="http://schemas.microsoft.com/office/drawing/2014/main" id="{F8DB3951-32DC-4075-B853-952754CDB6B6}"/>
              </a:ext>
            </a:extLst>
          </p:cNvPr>
          <p:cNvGraphicFramePr>
            <a:graphicFrameLocks noGrp="1"/>
          </p:cNvGraphicFramePr>
          <p:nvPr/>
        </p:nvGraphicFramePr>
        <p:xfrm>
          <a:off x="838200" y="2514600"/>
          <a:ext cx="7238999" cy="3933825"/>
        </p:xfrm>
        <a:graphic>
          <a:graphicData uri="http://schemas.openxmlformats.org/drawingml/2006/table">
            <a:tbl>
              <a:tblPr>
                <a:tableStyleId>{5C22544A-7EE6-4342-B048-85BDC9FD1C3A}</a:tableStyleId>
              </a:tblPr>
              <a:tblGrid>
                <a:gridCol w="1066800">
                  <a:extLst>
                    <a:ext uri="{9D8B030D-6E8A-4147-A177-3AD203B41FA5}">
                      <a16:colId xmlns:a16="http://schemas.microsoft.com/office/drawing/2014/main" val="3489422286"/>
                    </a:ext>
                  </a:extLst>
                </a:gridCol>
                <a:gridCol w="685800">
                  <a:extLst>
                    <a:ext uri="{9D8B030D-6E8A-4147-A177-3AD203B41FA5}">
                      <a16:colId xmlns:a16="http://schemas.microsoft.com/office/drawing/2014/main" val="115422149"/>
                    </a:ext>
                  </a:extLst>
                </a:gridCol>
                <a:gridCol w="1050587">
                  <a:extLst>
                    <a:ext uri="{9D8B030D-6E8A-4147-A177-3AD203B41FA5}">
                      <a16:colId xmlns:a16="http://schemas.microsoft.com/office/drawing/2014/main" val="2835901651"/>
                    </a:ext>
                  </a:extLst>
                </a:gridCol>
                <a:gridCol w="739302">
                  <a:extLst>
                    <a:ext uri="{9D8B030D-6E8A-4147-A177-3AD203B41FA5}">
                      <a16:colId xmlns:a16="http://schemas.microsoft.com/office/drawing/2014/main" val="3673499672"/>
                    </a:ext>
                  </a:extLst>
                </a:gridCol>
                <a:gridCol w="739302">
                  <a:extLst>
                    <a:ext uri="{9D8B030D-6E8A-4147-A177-3AD203B41FA5}">
                      <a16:colId xmlns:a16="http://schemas.microsoft.com/office/drawing/2014/main" val="995619431"/>
                    </a:ext>
                  </a:extLst>
                </a:gridCol>
                <a:gridCol w="739302">
                  <a:extLst>
                    <a:ext uri="{9D8B030D-6E8A-4147-A177-3AD203B41FA5}">
                      <a16:colId xmlns:a16="http://schemas.microsoft.com/office/drawing/2014/main" val="1499568878"/>
                    </a:ext>
                  </a:extLst>
                </a:gridCol>
                <a:gridCol w="739302">
                  <a:extLst>
                    <a:ext uri="{9D8B030D-6E8A-4147-A177-3AD203B41FA5}">
                      <a16:colId xmlns:a16="http://schemas.microsoft.com/office/drawing/2014/main" val="1016286729"/>
                    </a:ext>
                  </a:extLst>
                </a:gridCol>
                <a:gridCol w="739302">
                  <a:extLst>
                    <a:ext uri="{9D8B030D-6E8A-4147-A177-3AD203B41FA5}">
                      <a16:colId xmlns:a16="http://schemas.microsoft.com/office/drawing/2014/main" val="3107431660"/>
                    </a:ext>
                  </a:extLst>
                </a:gridCol>
                <a:gridCol w="739302">
                  <a:extLst>
                    <a:ext uri="{9D8B030D-6E8A-4147-A177-3AD203B41FA5}">
                      <a16:colId xmlns:a16="http://schemas.microsoft.com/office/drawing/2014/main" val="2788800158"/>
                    </a:ext>
                  </a:extLst>
                </a:gridCol>
              </a:tblGrid>
              <a:tr h="200025">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rtl="0" fontAlgn="ctr"/>
                      <a:r>
                        <a:rPr lang="en-US" sz="1000" b="1" u="none" strike="noStrike" dirty="0">
                          <a:effectLst/>
                        </a:rPr>
                        <a:t>count</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b="1" u="none" strike="noStrike">
                          <a:effectLst/>
                        </a:rPr>
                        <a:t>mean</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b="1" u="none" strike="noStrike">
                          <a:effectLst/>
                        </a:rPr>
                        <a:t>std</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b="1" u="none" strike="noStrike">
                          <a:effectLst/>
                        </a:rPr>
                        <a:t>min</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b="1" u="none" strike="noStrike">
                          <a:effectLst/>
                        </a:rPr>
                        <a:t>25%</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b="1" u="none" strike="noStrike">
                          <a:effectLst/>
                        </a:rPr>
                        <a:t>50%</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b="1" u="none" strike="noStrike" dirty="0">
                          <a:effectLst/>
                        </a:rPr>
                        <a:t>75%</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b="1" u="none" strike="noStrike" dirty="0">
                          <a:effectLst/>
                        </a:rPr>
                        <a:t>max</a:t>
                      </a:r>
                      <a:endParaRPr lang="en-US" sz="10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15661374"/>
                  </a:ext>
                </a:extLst>
              </a:tr>
              <a:tr h="190500">
                <a:tc>
                  <a:txBody>
                    <a:bodyPr/>
                    <a:lstStyle/>
                    <a:p>
                      <a:pPr algn="r" rtl="0" fontAlgn="ctr"/>
                      <a:r>
                        <a:rPr lang="en-US" sz="1000" b="1" u="none" strike="noStrike" dirty="0">
                          <a:effectLst/>
                        </a:rPr>
                        <a:t>Cultivator</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1.938202</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dirty="0">
                          <a:effectLst/>
                        </a:rPr>
                        <a:t>0.775035</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dirty="0">
                          <a:effectLst/>
                        </a:rPr>
                        <a:t>1</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dirty="0">
                          <a:effectLst/>
                        </a:rPr>
                        <a:t>2</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dirty="0">
                          <a:effectLst/>
                        </a:rPr>
                        <a:t>3</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3</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808322918"/>
                  </a:ext>
                </a:extLst>
              </a:tr>
              <a:tr h="190500">
                <a:tc>
                  <a:txBody>
                    <a:bodyPr/>
                    <a:lstStyle/>
                    <a:p>
                      <a:pPr algn="r" rtl="0" fontAlgn="ctr"/>
                      <a:r>
                        <a:rPr lang="en-US" sz="1000" b="1" u="none" strike="noStrike" dirty="0" err="1">
                          <a:effectLst/>
                        </a:rPr>
                        <a:t>Alchol</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13.00062</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0.811827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11.03</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12.3625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13.05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13.6775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14.83</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373016211"/>
                  </a:ext>
                </a:extLst>
              </a:tr>
              <a:tr h="323850">
                <a:tc>
                  <a:txBody>
                    <a:bodyPr/>
                    <a:lstStyle/>
                    <a:p>
                      <a:pPr algn="r" rtl="0" fontAlgn="ctr"/>
                      <a:r>
                        <a:rPr lang="en-US" sz="1000" b="1" u="none" strike="noStrike" dirty="0" err="1">
                          <a:effectLst/>
                        </a:rPr>
                        <a:t>Malic_Acid</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2.336348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1.117146</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0.74</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1.6025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1.865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3.0825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5.8</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130523872"/>
                  </a:ext>
                </a:extLst>
              </a:tr>
              <a:tr h="190500">
                <a:tc>
                  <a:txBody>
                    <a:bodyPr/>
                    <a:lstStyle/>
                    <a:p>
                      <a:pPr algn="r" rtl="0" fontAlgn="ctr"/>
                      <a:r>
                        <a:rPr lang="en-US" sz="1000" b="1" u="none" strike="noStrike">
                          <a:effectLst/>
                        </a:rPr>
                        <a:t>Ash</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2.366517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0.274344</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1.36</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2.21</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2.36</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2.5575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3.23</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90758148"/>
                  </a:ext>
                </a:extLst>
              </a:tr>
              <a:tr h="323850">
                <a:tc>
                  <a:txBody>
                    <a:bodyPr/>
                    <a:lstStyle/>
                    <a:p>
                      <a:pPr algn="r" rtl="0" fontAlgn="ctr"/>
                      <a:r>
                        <a:rPr lang="en-US" sz="1000" b="1" u="none" strike="noStrike" dirty="0" err="1">
                          <a:effectLst/>
                        </a:rPr>
                        <a:t>AlcalinityAsh</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19.49494</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3.339564</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10.6</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17.2</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19.5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21.5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30</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711366233"/>
                  </a:ext>
                </a:extLst>
              </a:tr>
              <a:tr h="323850">
                <a:tc>
                  <a:txBody>
                    <a:bodyPr/>
                    <a:lstStyle/>
                    <a:p>
                      <a:pPr algn="r" rtl="0" fontAlgn="ctr"/>
                      <a:r>
                        <a:rPr lang="en-US" sz="1000" b="1" u="none" strike="noStrike">
                          <a:effectLst/>
                        </a:rPr>
                        <a:t>Magnesium</a:t>
                      </a:r>
                      <a:endParaRPr lang="en-US" sz="1000" b="1"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99.74157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14.28248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70</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88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98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107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162</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776711009"/>
                  </a:ext>
                </a:extLst>
              </a:tr>
              <a:tr h="323850">
                <a:tc>
                  <a:txBody>
                    <a:bodyPr/>
                    <a:lstStyle/>
                    <a:p>
                      <a:pPr algn="r" rtl="0" fontAlgn="ctr"/>
                      <a:r>
                        <a:rPr lang="en-US" sz="1000" b="1" u="none" strike="noStrike" dirty="0" err="1">
                          <a:effectLst/>
                        </a:rPr>
                        <a:t>Total_phenols</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2.295112</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0.625851</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0.98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1.7425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2.355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3.88</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929848456"/>
                  </a:ext>
                </a:extLst>
              </a:tr>
              <a:tr h="323850">
                <a:tc>
                  <a:txBody>
                    <a:bodyPr/>
                    <a:lstStyle/>
                    <a:p>
                      <a:pPr algn="r" rtl="0" fontAlgn="ctr"/>
                      <a:r>
                        <a:rPr lang="en-US" sz="1000" b="1" u="none" strike="noStrike" dirty="0" err="1">
                          <a:effectLst/>
                        </a:rPr>
                        <a:t>Falvanoids</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2.02927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0.998859</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0.34</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1.205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2.135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2.875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5.08</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671783725"/>
                  </a:ext>
                </a:extLst>
              </a:tr>
              <a:tr h="323850">
                <a:tc>
                  <a:txBody>
                    <a:bodyPr/>
                    <a:lstStyle/>
                    <a:p>
                      <a:pPr algn="r" rtl="0" fontAlgn="ctr"/>
                      <a:r>
                        <a:rPr lang="en-US" sz="1000" b="1" u="none" strike="noStrike" dirty="0" err="1">
                          <a:effectLst/>
                        </a:rPr>
                        <a:t>Nonflavanoid</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dirty="0">
                          <a:effectLst/>
                        </a:rPr>
                        <a:t>178</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0.361854</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0.124453</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0.13</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0.27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0.34</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0.4375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0.66</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491538577"/>
                  </a:ext>
                </a:extLst>
              </a:tr>
              <a:tr h="323850">
                <a:tc>
                  <a:txBody>
                    <a:bodyPr/>
                    <a:lstStyle/>
                    <a:p>
                      <a:pPr algn="r" rtl="0" fontAlgn="ctr"/>
                      <a:r>
                        <a:rPr lang="en-US" sz="1000" b="1" u="none" strike="noStrike" dirty="0">
                          <a:effectLst/>
                        </a:rPr>
                        <a:t>Proanthocyanins</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1.590899</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0.572359</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0.41</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1.25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1.555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1.95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3.58</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01785692"/>
                  </a:ext>
                </a:extLst>
              </a:tr>
              <a:tr h="323850">
                <a:tc>
                  <a:txBody>
                    <a:bodyPr/>
                    <a:lstStyle/>
                    <a:p>
                      <a:pPr algn="r" rtl="0" fontAlgn="ctr"/>
                      <a:r>
                        <a:rPr lang="en-US" sz="1000" b="1" u="none" strike="noStrike" dirty="0" err="1">
                          <a:effectLst/>
                        </a:rPr>
                        <a:t>Color_intensity</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dirty="0">
                          <a:effectLst/>
                        </a:rPr>
                        <a:t>178</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5.05809</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2.318286</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1.28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3.22</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4.69</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6.2</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13</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269328477"/>
                  </a:ext>
                </a:extLst>
              </a:tr>
              <a:tr h="190500">
                <a:tc>
                  <a:txBody>
                    <a:bodyPr/>
                    <a:lstStyle/>
                    <a:p>
                      <a:pPr algn="r" rtl="0" fontAlgn="ctr"/>
                      <a:r>
                        <a:rPr lang="en-US" sz="1000" b="1" u="none" strike="noStrike" dirty="0">
                          <a:effectLst/>
                        </a:rPr>
                        <a:t>Hue</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dirty="0">
                          <a:effectLst/>
                        </a:rPr>
                        <a:t>178</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0.957449</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0.228572</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0.48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0.7825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0.965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1.12</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1.71</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048767973"/>
                  </a:ext>
                </a:extLst>
              </a:tr>
              <a:tr h="190500">
                <a:tc>
                  <a:txBody>
                    <a:bodyPr/>
                    <a:lstStyle/>
                    <a:p>
                      <a:pPr algn="r" rtl="0" fontAlgn="ctr"/>
                      <a:r>
                        <a:rPr lang="en-US" sz="1000" b="1" u="none" strike="noStrike" dirty="0">
                          <a:effectLst/>
                        </a:rPr>
                        <a:t>OD280</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dirty="0">
                          <a:effectLst/>
                        </a:rPr>
                        <a:t>178</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2.611685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0.70999</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1.27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1.9375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3.17</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4</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953005889"/>
                  </a:ext>
                </a:extLst>
              </a:tr>
              <a:tr h="190500">
                <a:tc>
                  <a:txBody>
                    <a:bodyPr/>
                    <a:lstStyle/>
                    <a:p>
                      <a:pPr algn="r" rtl="0" fontAlgn="ctr"/>
                      <a:r>
                        <a:rPr lang="en-US" sz="1000" b="1" u="none" strike="noStrike" dirty="0">
                          <a:effectLst/>
                        </a:rPr>
                        <a:t>Proline</a:t>
                      </a:r>
                      <a:endParaRPr lang="en-US" sz="1000" b="1"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dirty="0">
                          <a:effectLst/>
                        </a:rPr>
                        <a:t>178</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746.8933</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314.9075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278</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500.5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673.5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a:effectLst/>
                        </a:rPr>
                        <a:t>985</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r" rtl="0" fontAlgn="ctr"/>
                      <a:r>
                        <a:rPr lang="en-US" sz="1000" u="none" strike="noStrike" dirty="0">
                          <a:effectLst/>
                        </a:rPr>
                        <a:t>1680</a:t>
                      </a:r>
                      <a:endParaRPr lang="en-US" sz="10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3626485857"/>
                  </a:ext>
                </a:extLst>
              </a:tr>
            </a:tbl>
          </a:graphicData>
        </a:graphic>
      </p:graphicFrame>
    </p:spTree>
    <p:extLst>
      <p:ext uri="{BB962C8B-B14F-4D97-AF65-F5344CB8AC3E}">
        <p14:creationId xmlns:p14="http://schemas.microsoft.com/office/powerpoint/2010/main" val="2130549495"/>
      </p:ext>
    </p:extLst>
  </p:cSld>
  <p:clrMapOvr>
    <a:masterClrMapping/>
  </p:clrMapOvr>
  <p:transition spd="med">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p:cNvSpPr>
          <p:nvPr>
            <p:ph type="title" idx="4294967295"/>
          </p:nvPr>
        </p:nvSpPr>
        <p:spPr>
          <a:xfrm>
            <a:off x="0" y="852488"/>
            <a:ext cx="6324600" cy="420687"/>
          </a:xfrm>
          <a:prstGeom prst="rect">
            <a:avLst/>
          </a:prstGeom>
        </p:spPr>
        <p:txBody>
          <a:bodyPr/>
          <a:lstStyle/>
          <a:p>
            <a:r>
              <a:rPr lang="en-US" altLang="en-US" sz="1800" dirty="0"/>
              <a:t>Descriptive statistics (univariate / bi-variate analysis</a:t>
            </a:r>
          </a:p>
        </p:txBody>
      </p:sp>
      <p:sp>
        <p:nvSpPr>
          <p:cNvPr id="695300" name="Rectangle 4"/>
          <p:cNvSpPr>
            <a:spLocks noGrp="1" noChangeArrowheads="1"/>
          </p:cNvSpPr>
          <p:nvPr>
            <p:ph type="body" idx="4294967295"/>
          </p:nvPr>
        </p:nvSpPr>
        <p:spPr>
          <a:xfrm>
            <a:off x="550863" y="1230312"/>
            <a:ext cx="8229600" cy="1457325"/>
          </a:xfrm>
          <a:effectLst>
            <a:prstShdw prst="shdw17" dist="17961" dir="2700000">
              <a:schemeClr val="bg1">
                <a:gamma/>
                <a:shade val="60000"/>
                <a:invGamma/>
              </a:schemeClr>
            </a:prstShdw>
          </a:effectLst>
        </p:spPr>
        <p:txBody>
          <a:bodyPr/>
          <a:lstStyle/>
          <a:p>
            <a:pPr marL="342900" indent="-342900" fontAlgn="base">
              <a:lnSpc>
                <a:spcPct val="90000"/>
              </a:lnSpc>
              <a:spcAft>
                <a:spcPct val="0"/>
              </a:spcAft>
              <a:buFont typeface="+mj-lt"/>
              <a:buAutoNum type="arabicPeriod"/>
              <a:defRPr/>
            </a:pPr>
            <a:r>
              <a:rPr lang="en-US" altLang="en-US" sz="1600" dirty="0">
                <a:latin typeface="Arial" charset="0"/>
                <a:cs typeface="+mn-cs"/>
              </a:rPr>
              <a:t>Pair plot –</a:t>
            </a:r>
          </a:p>
          <a:p>
            <a:pPr marL="854075" lvl="1" indent="-342900" fontAlgn="base">
              <a:lnSpc>
                <a:spcPct val="90000"/>
              </a:lnSpc>
              <a:spcAft>
                <a:spcPct val="0"/>
              </a:spcAft>
              <a:buFont typeface="+mj-lt"/>
              <a:buAutoNum type="arabicPeriod"/>
              <a:defRPr/>
            </a:pPr>
            <a:r>
              <a:rPr lang="en-US" altLang="en-US" sz="1200" dirty="0">
                <a:latin typeface="Arial" charset="0"/>
              </a:rPr>
              <a:t>import seaborn as sns</a:t>
            </a:r>
          </a:p>
          <a:p>
            <a:pPr marL="854075" lvl="1" indent="-342900" fontAlgn="base">
              <a:lnSpc>
                <a:spcPct val="90000"/>
              </a:lnSpc>
              <a:spcAft>
                <a:spcPct val="0"/>
              </a:spcAft>
              <a:buFont typeface="+mj-lt"/>
              <a:buAutoNum type="arabicPeriod"/>
              <a:defRPr/>
            </a:pPr>
            <a:r>
              <a:rPr lang="en-US" altLang="en-US" sz="1200" dirty="0" err="1">
                <a:latin typeface="Arial" charset="0"/>
              </a:rPr>
              <a:t>sns.pairplot</a:t>
            </a:r>
            <a:r>
              <a:rPr lang="en-US" altLang="en-US" sz="1200" dirty="0">
                <a:latin typeface="Arial" charset="0"/>
              </a:rPr>
              <a:t>(</a:t>
            </a:r>
            <a:r>
              <a:rPr lang="en-US" altLang="en-US" sz="1200" dirty="0" err="1">
                <a:latin typeface="Arial" charset="0"/>
              </a:rPr>
              <a:t>wine_df</a:t>
            </a:r>
            <a:r>
              <a:rPr lang="en-US" altLang="en-US" sz="1200" dirty="0">
                <a:latin typeface="Arial" charset="0"/>
              </a:rPr>
              <a:t>, hue='Cultivator' , </a:t>
            </a:r>
            <a:r>
              <a:rPr lang="en-US" altLang="en-US" sz="1200" dirty="0" err="1">
                <a:latin typeface="Arial" charset="0"/>
              </a:rPr>
              <a:t>diag_kind</a:t>
            </a:r>
            <a:r>
              <a:rPr lang="en-US" altLang="en-US" sz="1200" dirty="0">
                <a:latin typeface="Arial" charset="0"/>
              </a:rPr>
              <a:t> = '</a:t>
            </a:r>
            <a:r>
              <a:rPr lang="en-US" altLang="en-US" sz="1200" dirty="0" err="1">
                <a:latin typeface="Arial" charset="0"/>
              </a:rPr>
              <a:t>kde</a:t>
            </a:r>
            <a:r>
              <a:rPr lang="en-US" altLang="en-US" sz="1200" dirty="0">
                <a:latin typeface="Arial" charset="0"/>
              </a:rPr>
              <a:t>')</a:t>
            </a:r>
            <a:endParaRPr lang="en-US" altLang="en-US" sz="1200" dirty="0">
              <a:latin typeface="Arial" charset="0"/>
              <a:cs typeface="+mn-cs"/>
            </a:endParaRPr>
          </a:p>
        </p:txBody>
      </p:sp>
      <p:sp>
        <p:nvSpPr>
          <p:cNvPr id="2" name="TextBox 1">
            <a:extLst>
              <a:ext uri="{FF2B5EF4-FFF2-40B4-BE49-F238E27FC236}">
                <a16:creationId xmlns:a16="http://schemas.microsoft.com/office/drawing/2014/main" id="{27C51E14-6BEF-4477-92F0-E1DB0F4D5EE2}"/>
              </a:ext>
            </a:extLst>
          </p:cNvPr>
          <p:cNvSpPr txBox="1"/>
          <p:nvPr/>
        </p:nvSpPr>
        <p:spPr>
          <a:xfrm>
            <a:off x="1371600" y="3200400"/>
            <a:ext cx="184731" cy="369332"/>
          </a:xfrm>
          <a:prstGeom prst="rect">
            <a:avLst/>
          </a:prstGeom>
          <a:noFill/>
        </p:spPr>
        <p:txBody>
          <a:bodyPr wrap="none" rtlCol="0">
            <a:spAutoFit/>
          </a:bodyPr>
          <a:lstStyle/>
          <a:p>
            <a:endParaRPr lang="en-US" dirty="0">
              <a:solidFill>
                <a:schemeClr val="tx1">
                  <a:lumMod val="50000"/>
                  <a:lumOff val="50000"/>
                </a:schemeClr>
              </a:solidFill>
            </a:endParaRPr>
          </a:p>
        </p:txBody>
      </p:sp>
      <p:pic>
        <p:nvPicPr>
          <p:cNvPr id="1026" name="Picture 2">
            <a:extLst>
              <a:ext uri="{FF2B5EF4-FFF2-40B4-BE49-F238E27FC236}">
                <a16:creationId xmlns:a16="http://schemas.microsoft.com/office/drawing/2014/main" id="{BD74EC61-3BEB-45FC-ACD2-0F2FDE5857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1958974"/>
            <a:ext cx="4620683"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44088"/>
      </p:ext>
    </p:extLst>
  </p:cSld>
  <p:clrMapOvr>
    <a:masterClrMapping/>
  </p:clrMapOvr>
  <p:transition spd="med">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EBD-4B1D-4B59-A60C-12CCAEF922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111295-D744-4472-8C9B-623269C09555}"/>
              </a:ext>
            </a:extLst>
          </p:cNvPr>
          <p:cNvSpPr>
            <a:spLocks noGrp="1"/>
          </p:cNvSpPr>
          <p:nvPr>
            <p:ph idx="1"/>
          </p:nvPr>
        </p:nvSpPr>
        <p:spPr>
          <a:xfrm>
            <a:off x="457200" y="1362456"/>
            <a:ext cx="8229600" cy="2828544"/>
          </a:xfrm>
        </p:spPr>
        <p:txBody>
          <a:bodyPr>
            <a:normAutofit/>
          </a:bodyPr>
          <a:lstStyle/>
          <a:p>
            <a:pPr marL="342900" indent="-342900">
              <a:buFont typeface="+mj-lt"/>
              <a:buAutoNum type="arabicPeriod"/>
            </a:pPr>
            <a:r>
              <a:rPr lang="en-US" sz="1400" dirty="0"/>
              <a:t>Distribution characteristics of the attributes (univariate analysis)</a:t>
            </a:r>
          </a:p>
          <a:p>
            <a:pPr marL="854075" lvl="1" indent="-342900">
              <a:buFont typeface="+mj-lt"/>
              <a:buAutoNum type="arabicPeriod"/>
            </a:pPr>
            <a:r>
              <a:rPr lang="en-US" sz="1200" dirty="0"/>
              <a:t>Sample statistics including central values (mean, median)</a:t>
            </a:r>
          </a:p>
          <a:p>
            <a:pPr marL="854075" lvl="1" indent="-342900">
              <a:buFont typeface="+mj-lt"/>
              <a:buAutoNum type="arabicPeriod"/>
            </a:pPr>
            <a:r>
              <a:rPr lang="en-US" sz="1200" dirty="0"/>
              <a:t>Spread inform of inter quartile range, distance of central values from quartiles</a:t>
            </a:r>
          </a:p>
          <a:p>
            <a:pPr marL="854075" lvl="1" indent="-342900">
              <a:buFont typeface="+mj-lt"/>
              <a:buAutoNum type="arabicPeriod"/>
            </a:pPr>
            <a:r>
              <a:rPr lang="en-US" sz="1200" dirty="0"/>
              <a:t>Skews in the distributions, long tails, potential  outliers, missing values</a:t>
            </a:r>
          </a:p>
          <a:p>
            <a:pPr marL="854075" lvl="1" indent="-342900">
              <a:buFont typeface="+mj-lt"/>
              <a:buAutoNum type="arabicPeriod"/>
            </a:pPr>
            <a:r>
              <a:rPr lang="en-US" sz="1200" dirty="0"/>
              <a:t>Mix of gaussians</a:t>
            </a:r>
          </a:p>
          <a:p>
            <a:pPr marL="342900" indent="-342900">
              <a:buFont typeface="+mj-lt"/>
              <a:buAutoNum type="arabicPeriod"/>
            </a:pPr>
            <a:endParaRPr lang="en-US" sz="1400" dirty="0"/>
          </a:p>
          <a:p>
            <a:pPr marL="342900" indent="-342900">
              <a:buFont typeface="+mj-lt"/>
              <a:buAutoNum type="arabicPeriod"/>
            </a:pPr>
            <a:r>
              <a:rPr lang="en-US" sz="1400" dirty="0"/>
              <a:t>Bi-variate analysis helps understand-</a:t>
            </a:r>
          </a:p>
          <a:p>
            <a:pPr marL="854075" lvl="1" indent="-342900">
              <a:buFont typeface="+mj-lt"/>
              <a:buAutoNum type="arabicPeriod"/>
            </a:pPr>
            <a:r>
              <a:rPr lang="en-US" sz="1200" dirty="0"/>
              <a:t>Degree of interactions between the variables</a:t>
            </a:r>
          </a:p>
          <a:p>
            <a:pPr marL="854075" lvl="1" indent="-342900">
              <a:buFont typeface="+mj-lt"/>
              <a:buAutoNum type="arabicPeriod"/>
            </a:pPr>
            <a:r>
              <a:rPr lang="en-US" sz="1200" dirty="0"/>
              <a:t>Distribution patterns of classes (are they linearly separable)</a:t>
            </a:r>
          </a:p>
          <a:p>
            <a:pPr marL="854075" lvl="1" indent="-342900">
              <a:buFont typeface="+mj-lt"/>
              <a:buAutoNum type="arabicPeriod"/>
            </a:pPr>
            <a:r>
              <a:rPr lang="en-US" sz="1200" dirty="0"/>
              <a:t>Presence of hidden outliers , leverage points</a:t>
            </a:r>
          </a:p>
          <a:p>
            <a:pPr marL="854075" lvl="1" indent="-342900">
              <a:buFont typeface="+mj-lt"/>
              <a:buAutoNum type="arabicPeriod"/>
            </a:pPr>
            <a:r>
              <a:rPr lang="en-US" sz="1200" dirty="0"/>
              <a:t>Identify potential good attributes </a:t>
            </a:r>
          </a:p>
          <a:p>
            <a:pPr marL="854075" lvl="1" indent="-342900">
              <a:buFont typeface="+mj-lt"/>
              <a:buAutoNum type="arabicPeriod"/>
            </a:pPr>
            <a:r>
              <a:rPr lang="en-US" sz="1200" dirty="0"/>
              <a:t>May help in choice of algorithms to build models on</a:t>
            </a:r>
          </a:p>
        </p:txBody>
      </p:sp>
      <p:sp>
        <p:nvSpPr>
          <p:cNvPr id="4" name="TextBox 3">
            <a:extLst>
              <a:ext uri="{FF2B5EF4-FFF2-40B4-BE49-F238E27FC236}">
                <a16:creationId xmlns:a16="http://schemas.microsoft.com/office/drawing/2014/main" id="{1DB5C6AD-FB5E-420E-B6B7-0004E206B136}"/>
              </a:ext>
            </a:extLst>
          </p:cNvPr>
          <p:cNvSpPr txBox="1"/>
          <p:nvPr/>
        </p:nvSpPr>
        <p:spPr>
          <a:xfrm>
            <a:off x="609600" y="762000"/>
            <a:ext cx="7772400" cy="369332"/>
          </a:xfrm>
          <a:prstGeom prst="rect">
            <a:avLst/>
          </a:prstGeom>
          <a:noFill/>
        </p:spPr>
        <p:txBody>
          <a:bodyPr wrap="square" rtlCol="0">
            <a:spAutoFit/>
          </a:bodyPr>
          <a:lstStyle/>
          <a:p>
            <a:r>
              <a:rPr lang="en-US" b="1" dirty="0"/>
              <a:t>Descriptive Statistics Findings</a:t>
            </a:r>
          </a:p>
        </p:txBody>
      </p:sp>
      <p:sp>
        <p:nvSpPr>
          <p:cNvPr id="5" name="TextBox 4">
            <a:extLst>
              <a:ext uri="{FF2B5EF4-FFF2-40B4-BE49-F238E27FC236}">
                <a16:creationId xmlns:a16="http://schemas.microsoft.com/office/drawing/2014/main" id="{480A326E-A84D-4AFD-90AF-923A08547E9C}"/>
              </a:ext>
            </a:extLst>
          </p:cNvPr>
          <p:cNvSpPr txBox="1"/>
          <p:nvPr/>
        </p:nvSpPr>
        <p:spPr>
          <a:xfrm>
            <a:off x="990600" y="4953000"/>
            <a:ext cx="6781800" cy="1200329"/>
          </a:xfrm>
          <a:prstGeom prst="rect">
            <a:avLst/>
          </a:prstGeom>
          <a:solidFill>
            <a:srgbClr val="FFFF00"/>
          </a:solidFill>
          <a:ln>
            <a:solidFill>
              <a:schemeClr val="accent1"/>
            </a:solidFill>
          </a:ln>
        </p:spPr>
        <p:txBody>
          <a:bodyPr wrap="square" rtlCol="0">
            <a:spAutoFit/>
          </a:bodyPr>
          <a:lstStyle/>
          <a:p>
            <a:r>
              <a:rPr lang="en-US" dirty="0"/>
              <a:t>Together, the univariate and bi-variate analysis give an insight into the process that generated the </a:t>
            </a:r>
            <a:r>
              <a:rPr lang="en-US" dirty="0" smtClean="0"/>
              <a:t>data and form the core of descriptive statistics</a:t>
            </a:r>
            <a:endParaRPr lang="en-US" dirty="0"/>
          </a:p>
          <a:p>
            <a:endParaRPr lang="en-US" dirty="0">
              <a:solidFill>
                <a:schemeClr val="tx1">
                  <a:lumMod val="50000"/>
                  <a:lumOff val="50000"/>
                </a:schemeClr>
              </a:solidFill>
            </a:endParaRPr>
          </a:p>
        </p:txBody>
      </p:sp>
    </p:spTree>
    <p:extLst>
      <p:ext uri="{BB962C8B-B14F-4D97-AF65-F5344CB8AC3E}">
        <p14:creationId xmlns:p14="http://schemas.microsoft.com/office/powerpoint/2010/main" val="33768745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EBD-4B1D-4B59-A60C-12CCAEF9222E}"/>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1DB5C6AD-FB5E-420E-B6B7-0004E206B136}"/>
              </a:ext>
            </a:extLst>
          </p:cNvPr>
          <p:cNvSpPr txBox="1"/>
          <p:nvPr/>
        </p:nvSpPr>
        <p:spPr>
          <a:xfrm>
            <a:off x="1771650" y="3059668"/>
            <a:ext cx="5600700" cy="369332"/>
          </a:xfrm>
          <a:prstGeom prst="rect">
            <a:avLst/>
          </a:prstGeom>
          <a:noFill/>
        </p:spPr>
        <p:txBody>
          <a:bodyPr wrap="square" rtlCol="0">
            <a:spAutoFit/>
          </a:bodyPr>
          <a:lstStyle/>
          <a:p>
            <a:r>
              <a:rPr lang="en-US" b="1" dirty="0"/>
              <a:t>Probability, Probability Distribution And Modeling</a:t>
            </a:r>
          </a:p>
        </p:txBody>
      </p:sp>
    </p:spTree>
    <p:extLst>
      <p:ext uri="{BB962C8B-B14F-4D97-AF65-F5344CB8AC3E}">
        <p14:creationId xmlns:p14="http://schemas.microsoft.com/office/powerpoint/2010/main" val="23440530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D42FE130-BADE-4474-947B-5E567F08926B}"/>
              </a:ext>
            </a:extLst>
          </p:cNvPr>
          <p:cNvGrpSpPr>
            <a:grpSpLocks/>
          </p:cNvGrpSpPr>
          <p:nvPr/>
        </p:nvGrpSpPr>
        <p:grpSpPr bwMode="auto">
          <a:xfrm>
            <a:off x="1981200" y="2209800"/>
            <a:ext cx="5334000" cy="1204913"/>
            <a:chOff x="960" y="2352"/>
            <a:chExt cx="3360" cy="759"/>
          </a:xfrm>
        </p:grpSpPr>
        <p:sp>
          <p:nvSpPr>
            <p:cNvPr id="4" name="Rectangle 4">
              <a:extLst>
                <a:ext uri="{FF2B5EF4-FFF2-40B4-BE49-F238E27FC236}">
                  <a16:creationId xmlns:a16="http://schemas.microsoft.com/office/drawing/2014/main" id="{5FE4D597-8F97-4A2A-9A11-0E993AEAE091}"/>
                </a:ext>
              </a:extLst>
            </p:cNvPr>
            <p:cNvSpPr>
              <a:spLocks noChangeArrowheads="1"/>
            </p:cNvSpPr>
            <p:nvPr/>
          </p:nvSpPr>
          <p:spPr bwMode="auto">
            <a:xfrm>
              <a:off x="2064" y="2352"/>
              <a:ext cx="1056" cy="432"/>
            </a:xfrm>
            <a:prstGeom prst="rect">
              <a:avLst/>
            </a:prstGeom>
            <a:solidFill>
              <a:schemeClr val="accent1"/>
            </a:solidFill>
            <a:ln w="9525">
              <a:solidFill>
                <a:schemeClr val="tx1"/>
              </a:solidFill>
              <a:miter lim="800000"/>
              <a:headEnd/>
              <a:tailEnd/>
            </a:ln>
          </p:spPr>
          <p:txBody>
            <a:bodyPr wrap="none" anchor="ctr"/>
            <a:lstStyle/>
            <a:p>
              <a:pPr eaLnBrk="1" hangingPunct="1"/>
              <a:endParaRPr lang="en-US" altLang="en-US"/>
            </a:p>
          </p:txBody>
        </p:sp>
        <p:sp>
          <p:nvSpPr>
            <p:cNvPr id="5" name="Line 5">
              <a:extLst>
                <a:ext uri="{FF2B5EF4-FFF2-40B4-BE49-F238E27FC236}">
                  <a16:creationId xmlns:a16="http://schemas.microsoft.com/office/drawing/2014/main" id="{E51DA1E5-DCCE-42F1-A52E-CC3E4A9FA1E7}"/>
                </a:ext>
              </a:extLst>
            </p:cNvPr>
            <p:cNvSpPr>
              <a:spLocks noChangeShapeType="1"/>
            </p:cNvSpPr>
            <p:nvPr/>
          </p:nvSpPr>
          <p:spPr bwMode="auto">
            <a:xfrm>
              <a:off x="1632" y="2496"/>
              <a:ext cx="432" cy="0"/>
            </a:xfrm>
            <a:prstGeom prst="line">
              <a:avLst/>
            </a:prstGeom>
            <a:noFill/>
            <a:ln w="9525">
              <a:solidFill>
                <a:schemeClr val="tx1"/>
              </a:solidFill>
              <a:round/>
              <a:headEnd/>
              <a:tailEnd type="triangle" w="med" len="med"/>
            </a:ln>
          </p:spPr>
          <p:txBody>
            <a:bodyPr/>
            <a:lstStyle/>
            <a:p>
              <a:endParaRPr lang="en-IN"/>
            </a:p>
          </p:txBody>
        </p:sp>
        <p:sp>
          <p:nvSpPr>
            <p:cNvPr id="6" name="Line 6">
              <a:extLst>
                <a:ext uri="{FF2B5EF4-FFF2-40B4-BE49-F238E27FC236}">
                  <a16:creationId xmlns:a16="http://schemas.microsoft.com/office/drawing/2014/main" id="{C5EAD733-8313-40DB-A150-C1CC0FE4E92B}"/>
                </a:ext>
              </a:extLst>
            </p:cNvPr>
            <p:cNvSpPr>
              <a:spLocks noChangeShapeType="1"/>
            </p:cNvSpPr>
            <p:nvPr/>
          </p:nvSpPr>
          <p:spPr bwMode="auto">
            <a:xfrm>
              <a:off x="1632" y="2592"/>
              <a:ext cx="432" cy="0"/>
            </a:xfrm>
            <a:prstGeom prst="line">
              <a:avLst/>
            </a:prstGeom>
            <a:noFill/>
            <a:ln w="9525">
              <a:solidFill>
                <a:schemeClr val="tx1"/>
              </a:solidFill>
              <a:round/>
              <a:headEnd/>
              <a:tailEnd type="triangle" w="med" len="med"/>
            </a:ln>
          </p:spPr>
          <p:txBody>
            <a:bodyPr/>
            <a:lstStyle/>
            <a:p>
              <a:endParaRPr lang="en-IN"/>
            </a:p>
          </p:txBody>
        </p:sp>
        <p:sp>
          <p:nvSpPr>
            <p:cNvPr id="7" name="Line 7">
              <a:extLst>
                <a:ext uri="{FF2B5EF4-FFF2-40B4-BE49-F238E27FC236}">
                  <a16:creationId xmlns:a16="http://schemas.microsoft.com/office/drawing/2014/main" id="{7632CA7B-2BFD-46FB-9D8C-CDABE3392E93}"/>
                </a:ext>
              </a:extLst>
            </p:cNvPr>
            <p:cNvSpPr>
              <a:spLocks noChangeShapeType="1"/>
            </p:cNvSpPr>
            <p:nvPr/>
          </p:nvSpPr>
          <p:spPr bwMode="auto">
            <a:xfrm>
              <a:off x="1632" y="2680"/>
              <a:ext cx="432" cy="0"/>
            </a:xfrm>
            <a:prstGeom prst="line">
              <a:avLst/>
            </a:prstGeom>
            <a:noFill/>
            <a:ln w="9525">
              <a:solidFill>
                <a:schemeClr val="tx1"/>
              </a:solidFill>
              <a:round/>
              <a:headEnd/>
              <a:tailEnd type="triangle" w="med" len="med"/>
            </a:ln>
          </p:spPr>
          <p:txBody>
            <a:bodyPr/>
            <a:lstStyle/>
            <a:p>
              <a:endParaRPr lang="en-IN"/>
            </a:p>
          </p:txBody>
        </p:sp>
        <p:sp>
          <p:nvSpPr>
            <p:cNvPr id="8" name="Line 8">
              <a:extLst>
                <a:ext uri="{FF2B5EF4-FFF2-40B4-BE49-F238E27FC236}">
                  <a16:creationId xmlns:a16="http://schemas.microsoft.com/office/drawing/2014/main" id="{8450A8D5-9B26-4002-BDEF-5824E94F0BE1}"/>
                </a:ext>
              </a:extLst>
            </p:cNvPr>
            <p:cNvSpPr>
              <a:spLocks noChangeShapeType="1"/>
            </p:cNvSpPr>
            <p:nvPr/>
          </p:nvSpPr>
          <p:spPr bwMode="auto">
            <a:xfrm>
              <a:off x="3120" y="2544"/>
              <a:ext cx="480" cy="0"/>
            </a:xfrm>
            <a:prstGeom prst="line">
              <a:avLst/>
            </a:prstGeom>
            <a:noFill/>
            <a:ln w="38100">
              <a:solidFill>
                <a:schemeClr val="tx1"/>
              </a:solidFill>
              <a:round/>
              <a:headEnd/>
              <a:tailEnd type="triangle" w="med" len="med"/>
            </a:ln>
          </p:spPr>
          <p:txBody>
            <a:bodyPr/>
            <a:lstStyle/>
            <a:p>
              <a:endParaRPr lang="en-IN"/>
            </a:p>
          </p:txBody>
        </p:sp>
        <p:sp>
          <p:nvSpPr>
            <p:cNvPr id="9" name="Text Box 9">
              <a:extLst>
                <a:ext uri="{FF2B5EF4-FFF2-40B4-BE49-F238E27FC236}">
                  <a16:creationId xmlns:a16="http://schemas.microsoft.com/office/drawing/2014/main" id="{89AECFB2-3CB4-48EF-A4BB-358148A52A4F}"/>
                </a:ext>
              </a:extLst>
            </p:cNvPr>
            <p:cNvSpPr txBox="1">
              <a:spLocks noChangeArrowheads="1"/>
            </p:cNvSpPr>
            <p:nvPr/>
          </p:nvSpPr>
          <p:spPr bwMode="auto">
            <a:xfrm>
              <a:off x="960" y="2448"/>
              <a:ext cx="720" cy="231"/>
            </a:xfrm>
            <a:prstGeom prst="rect">
              <a:avLst/>
            </a:prstGeom>
            <a:noFill/>
            <a:ln w="9525">
              <a:noFill/>
              <a:miter lim="800000"/>
              <a:headEnd/>
              <a:tailEnd/>
            </a:ln>
          </p:spPr>
          <p:txBody>
            <a:bodyPr>
              <a:spAutoFit/>
            </a:bodyPr>
            <a:lstStyle/>
            <a:p>
              <a:pPr eaLnBrk="1" hangingPunct="1">
                <a:spcBef>
                  <a:spcPct val="50000"/>
                </a:spcBef>
              </a:pPr>
              <a:r>
                <a:rPr lang="en-US" altLang="en-US" b="0" dirty="0"/>
                <a:t>Inputs</a:t>
              </a:r>
            </a:p>
          </p:txBody>
        </p:sp>
        <p:sp>
          <p:nvSpPr>
            <p:cNvPr id="10" name="Text Box 10">
              <a:extLst>
                <a:ext uri="{FF2B5EF4-FFF2-40B4-BE49-F238E27FC236}">
                  <a16:creationId xmlns:a16="http://schemas.microsoft.com/office/drawing/2014/main" id="{BAE00784-1FF9-4570-91AF-80057602A6CF}"/>
                </a:ext>
              </a:extLst>
            </p:cNvPr>
            <p:cNvSpPr txBox="1">
              <a:spLocks noChangeArrowheads="1"/>
            </p:cNvSpPr>
            <p:nvPr/>
          </p:nvSpPr>
          <p:spPr bwMode="auto">
            <a:xfrm>
              <a:off x="3600" y="2400"/>
              <a:ext cx="720" cy="231"/>
            </a:xfrm>
            <a:prstGeom prst="rect">
              <a:avLst/>
            </a:prstGeom>
            <a:noFill/>
            <a:ln w="9525">
              <a:noFill/>
              <a:miter lim="800000"/>
              <a:headEnd/>
              <a:tailEnd/>
            </a:ln>
          </p:spPr>
          <p:txBody>
            <a:bodyPr>
              <a:spAutoFit/>
            </a:bodyPr>
            <a:lstStyle/>
            <a:p>
              <a:pPr eaLnBrk="1" hangingPunct="1">
                <a:spcBef>
                  <a:spcPct val="50000"/>
                </a:spcBef>
              </a:pPr>
              <a:r>
                <a:rPr lang="en-US" altLang="en-US" b="0"/>
                <a:t>Output</a:t>
              </a:r>
            </a:p>
          </p:txBody>
        </p:sp>
        <p:sp>
          <p:nvSpPr>
            <p:cNvPr id="11" name="AutoShape 11">
              <a:extLst>
                <a:ext uri="{FF2B5EF4-FFF2-40B4-BE49-F238E27FC236}">
                  <a16:creationId xmlns:a16="http://schemas.microsoft.com/office/drawing/2014/main" id="{E6B10BB0-89C5-42EA-8C75-8B17F69C8F0C}"/>
                </a:ext>
              </a:extLst>
            </p:cNvPr>
            <p:cNvSpPr>
              <a:spLocks noChangeArrowheads="1"/>
            </p:cNvSpPr>
            <p:nvPr/>
          </p:nvSpPr>
          <p:spPr bwMode="auto">
            <a:xfrm>
              <a:off x="2208" y="2400"/>
              <a:ext cx="624" cy="2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IN"/>
            </a:p>
          </p:txBody>
        </p:sp>
        <p:sp>
          <p:nvSpPr>
            <p:cNvPr id="12" name="AutoShape 12">
              <a:extLst>
                <a:ext uri="{FF2B5EF4-FFF2-40B4-BE49-F238E27FC236}">
                  <a16:creationId xmlns:a16="http://schemas.microsoft.com/office/drawing/2014/main" id="{2FA82384-F972-4D9C-92FA-70B966481BC4}"/>
                </a:ext>
              </a:extLst>
            </p:cNvPr>
            <p:cNvSpPr>
              <a:spLocks noChangeArrowheads="1"/>
            </p:cNvSpPr>
            <p:nvPr/>
          </p:nvSpPr>
          <p:spPr bwMode="auto">
            <a:xfrm rot="10511791">
              <a:off x="2256" y="2496"/>
              <a:ext cx="624" cy="24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8419" y="5399"/>
                    <a:pt x="6320" y="6958"/>
                    <a:pt x="5631" y="9236"/>
                  </a:cubicBezTo>
                  <a:lnTo>
                    <a:pt x="462" y="7673"/>
                  </a:lnTo>
                  <a:cubicBezTo>
                    <a:pt x="1840" y="3116"/>
                    <a:pt x="603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IN"/>
            </a:p>
          </p:txBody>
        </p:sp>
        <p:sp>
          <p:nvSpPr>
            <p:cNvPr id="13" name="Text Box 13">
              <a:extLst>
                <a:ext uri="{FF2B5EF4-FFF2-40B4-BE49-F238E27FC236}">
                  <a16:creationId xmlns:a16="http://schemas.microsoft.com/office/drawing/2014/main" id="{A5006121-6921-48A1-BC2B-FA12A014CA58}"/>
                </a:ext>
              </a:extLst>
            </p:cNvPr>
            <p:cNvSpPr txBox="1">
              <a:spLocks noChangeArrowheads="1"/>
            </p:cNvSpPr>
            <p:nvPr/>
          </p:nvSpPr>
          <p:spPr bwMode="auto">
            <a:xfrm>
              <a:off x="1920" y="2880"/>
              <a:ext cx="1344" cy="231"/>
            </a:xfrm>
            <a:prstGeom prst="rect">
              <a:avLst/>
            </a:prstGeom>
            <a:noFill/>
            <a:ln w="9525">
              <a:noFill/>
              <a:miter lim="800000"/>
              <a:headEnd/>
              <a:tailEnd/>
            </a:ln>
          </p:spPr>
          <p:txBody>
            <a:bodyPr>
              <a:spAutoFit/>
            </a:bodyPr>
            <a:lstStyle/>
            <a:p>
              <a:pPr eaLnBrk="1" hangingPunct="1">
                <a:spcBef>
                  <a:spcPct val="50000"/>
                </a:spcBef>
              </a:pPr>
              <a:r>
                <a:rPr lang="en-US" altLang="en-US" b="0"/>
                <a:t>Well defined steps</a:t>
              </a:r>
            </a:p>
          </p:txBody>
        </p:sp>
      </p:grpSp>
      <p:sp>
        <p:nvSpPr>
          <p:cNvPr id="14" name="Oval 22">
            <a:extLst>
              <a:ext uri="{FF2B5EF4-FFF2-40B4-BE49-F238E27FC236}">
                <a16:creationId xmlns:a16="http://schemas.microsoft.com/office/drawing/2014/main" id="{A30DF0AD-EC46-4D86-B2A0-EC18D2B9493B}"/>
              </a:ext>
            </a:extLst>
          </p:cNvPr>
          <p:cNvSpPr>
            <a:spLocks noChangeArrowheads="1"/>
          </p:cNvSpPr>
          <p:nvPr/>
        </p:nvSpPr>
        <p:spPr bwMode="auto">
          <a:xfrm>
            <a:off x="2895600" y="1295400"/>
            <a:ext cx="2590800" cy="2514600"/>
          </a:xfrm>
          <a:prstGeom prst="ellipse">
            <a:avLst/>
          </a:prstGeom>
          <a:solidFill>
            <a:schemeClr val="accent1">
              <a:alpha val="16078"/>
            </a:schemeClr>
          </a:solidFill>
          <a:ln w="9525">
            <a:solidFill>
              <a:srgbClr val="FF0000"/>
            </a:solidFill>
            <a:round/>
            <a:headEnd/>
            <a:tailEnd/>
          </a:ln>
        </p:spPr>
        <p:txBody>
          <a:bodyPr wrap="none" anchor="ctr"/>
          <a:lstStyle/>
          <a:p>
            <a:pPr eaLnBrk="1" hangingPunct="1"/>
            <a:endParaRPr lang="en-US" altLang="en-US"/>
          </a:p>
        </p:txBody>
      </p:sp>
      <p:sp>
        <p:nvSpPr>
          <p:cNvPr id="15" name="Rectangle 12">
            <a:extLst>
              <a:ext uri="{FF2B5EF4-FFF2-40B4-BE49-F238E27FC236}">
                <a16:creationId xmlns:a16="http://schemas.microsoft.com/office/drawing/2014/main" id="{E697B35A-B724-4BCE-80ED-E8939250EF0C}"/>
              </a:ext>
            </a:extLst>
          </p:cNvPr>
          <p:cNvSpPr txBox="1">
            <a:spLocks/>
          </p:cNvSpPr>
          <p:nvPr/>
        </p:nvSpPr>
        <p:spPr>
          <a:xfrm>
            <a:off x="547396" y="671902"/>
            <a:ext cx="3810000" cy="708025"/>
          </a:xfrm>
          <a:prstGeom prst="rect">
            <a:avLst/>
          </a:prstGeom>
          <a:noFill/>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altLang="en-US" b="1" dirty="0">
                <a:latin typeface="+mj-lt"/>
                <a:cs typeface="Arial"/>
              </a:rPr>
              <a:t>Well defined stable process</a:t>
            </a:r>
            <a:endParaRPr kumimoji="0" lang="en-US" altLang="en-US" sz="1800" b="1" i="0" u="none" strike="noStrike" kern="1200" cap="none" spc="0" normalizeH="0" baseline="0" noProof="0" dirty="0">
              <a:ln>
                <a:noFill/>
              </a:ln>
              <a:solidFill>
                <a:schemeClr val="tx1"/>
              </a:solidFill>
              <a:effectLst/>
              <a:uLnTx/>
              <a:uFillTx/>
              <a:latin typeface="+mj-lt"/>
              <a:ea typeface="+mn-ea"/>
              <a:cs typeface="Arial"/>
            </a:endParaRPr>
          </a:p>
        </p:txBody>
      </p:sp>
      <p:sp>
        <p:nvSpPr>
          <p:cNvPr id="16" name="Rectangle 15">
            <a:extLst>
              <a:ext uri="{FF2B5EF4-FFF2-40B4-BE49-F238E27FC236}">
                <a16:creationId xmlns:a16="http://schemas.microsoft.com/office/drawing/2014/main" id="{F711D0B9-EC9B-49B0-BF05-07278E38C208}"/>
              </a:ext>
            </a:extLst>
          </p:cNvPr>
          <p:cNvSpPr/>
          <p:nvPr/>
        </p:nvSpPr>
        <p:spPr>
          <a:xfrm>
            <a:off x="547396" y="4031454"/>
            <a:ext cx="8382000" cy="1815882"/>
          </a:xfrm>
          <a:prstGeom prst="rect">
            <a:avLst/>
          </a:prstGeom>
        </p:spPr>
        <p:txBody>
          <a:bodyPr wrap="square">
            <a:spAutoFit/>
          </a:bodyPr>
          <a:lstStyle/>
          <a:p>
            <a:r>
              <a:rPr lang="en-IN" sz="1600" dirty="0"/>
              <a:t>Distribution of the values of inputs and output of all well defined processes are characterized by a distribution shape with central values (</a:t>
            </a:r>
            <a:r>
              <a:rPr lang="en-IN" sz="1600" dirty="0" err="1"/>
              <a:t>a.k.a</a:t>
            </a:r>
            <a:r>
              <a:rPr lang="en-IN" sz="1600" dirty="0"/>
              <a:t> expected values) and standard deviation (spread of the values around the central values)</a:t>
            </a:r>
          </a:p>
          <a:p>
            <a:endParaRPr lang="en-IN" sz="1600" dirty="0"/>
          </a:p>
          <a:p>
            <a:r>
              <a:rPr lang="en-IN" sz="1600" dirty="0"/>
              <a:t>The ML algorithm will take into account the distribution on inputs and output and represents their relationship as a model</a:t>
            </a:r>
          </a:p>
          <a:p>
            <a:pPr marL="800100" lvl="1" indent="-342900"/>
            <a:endParaRPr lang="en-IN" sz="1600" dirty="0"/>
          </a:p>
        </p:txBody>
      </p:sp>
      <p:pic>
        <p:nvPicPr>
          <p:cNvPr id="18" name="Picture 17">
            <a:extLst>
              <a:ext uri="{FF2B5EF4-FFF2-40B4-BE49-F238E27FC236}">
                <a16:creationId xmlns:a16="http://schemas.microsoft.com/office/drawing/2014/main" id="{942E3A31-14A6-47AC-B393-B1C9867810C8}"/>
              </a:ext>
            </a:extLst>
          </p:cNvPr>
          <p:cNvPicPr>
            <a:picLocks noChangeAspect="1"/>
          </p:cNvPicPr>
          <p:nvPr/>
        </p:nvPicPr>
        <p:blipFill>
          <a:blip r:embed="rId2"/>
          <a:stretch>
            <a:fillRect/>
          </a:stretch>
        </p:blipFill>
        <p:spPr>
          <a:xfrm>
            <a:off x="1156996" y="1796264"/>
            <a:ext cx="671804" cy="522514"/>
          </a:xfrm>
          <a:prstGeom prst="rect">
            <a:avLst/>
          </a:prstGeom>
        </p:spPr>
      </p:pic>
      <p:pic>
        <p:nvPicPr>
          <p:cNvPr id="19" name="Picture 18">
            <a:extLst>
              <a:ext uri="{FF2B5EF4-FFF2-40B4-BE49-F238E27FC236}">
                <a16:creationId xmlns:a16="http://schemas.microsoft.com/office/drawing/2014/main" id="{4A17A8DF-032A-4451-98F8-ADC178CBBA02}"/>
              </a:ext>
            </a:extLst>
          </p:cNvPr>
          <p:cNvPicPr>
            <a:picLocks noChangeAspect="1"/>
          </p:cNvPicPr>
          <p:nvPr/>
        </p:nvPicPr>
        <p:blipFill>
          <a:blip r:embed="rId3"/>
          <a:stretch>
            <a:fillRect/>
          </a:stretch>
        </p:blipFill>
        <p:spPr>
          <a:xfrm>
            <a:off x="1113996" y="2438400"/>
            <a:ext cx="673310" cy="510243"/>
          </a:xfrm>
          <a:prstGeom prst="rect">
            <a:avLst/>
          </a:prstGeom>
        </p:spPr>
      </p:pic>
      <p:pic>
        <p:nvPicPr>
          <p:cNvPr id="20" name="Picture 19">
            <a:extLst>
              <a:ext uri="{FF2B5EF4-FFF2-40B4-BE49-F238E27FC236}">
                <a16:creationId xmlns:a16="http://schemas.microsoft.com/office/drawing/2014/main" id="{EE4A2701-846D-424A-A1A7-CF0287F3F64B}"/>
              </a:ext>
            </a:extLst>
          </p:cNvPr>
          <p:cNvPicPr>
            <a:picLocks noChangeAspect="1"/>
          </p:cNvPicPr>
          <p:nvPr/>
        </p:nvPicPr>
        <p:blipFill>
          <a:blip r:embed="rId4"/>
          <a:stretch>
            <a:fillRect/>
          </a:stretch>
        </p:blipFill>
        <p:spPr>
          <a:xfrm>
            <a:off x="1112297" y="3173878"/>
            <a:ext cx="675009" cy="510243"/>
          </a:xfrm>
          <a:prstGeom prst="rect">
            <a:avLst/>
          </a:prstGeom>
        </p:spPr>
      </p:pic>
      <p:pic>
        <p:nvPicPr>
          <p:cNvPr id="21" name="Picture 20">
            <a:extLst>
              <a:ext uri="{FF2B5EF4-FFF2-40B4-BE49-F238E27FC236}">
                <a16:creationId xmlns:a16="http://schemas.microsoft.com/office/drawing/2014/main" id="{DB3C61DD-9F44-487A-8D31-74BF32A85307}"/>
              </a:ext>
            </a:extLst>
          </p:cNvPr>
          <p:cNvPicPr>
            <a:picLocks noChangeAspect="1"/>
          </p:cNvPicPr>
          <p:nvPr/>
        </p:nvPicPr>
        <p:blipFill>
          <a:blip r:embed="rId5"/>
          <a:stretch>
            <a:fillRect/>
          </a:stretch>
        </p:blipFill>
        <p:spPr>
          <a:xfrm>
            <a:off x="7191181" y="1964016"/>
            <a:ext cx="1733550" cy="948767"/>
          </a:xfrm>
          <a:prstGeom prst="rect">
            <a:avLst/>
          </a:prstGeom>
        </p:spPr>
      </p:pic>
    </p:spTree>
    <p:extLst>
      <p:ext uri="{BB962C8B-B14F-4D97-AF65-F5344CB8AC3E}">
        <p14:creationId xmlns:p14="http://schemas.microsoft.com/office/powerpoint/2010/main" val="409184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grpId="0" nodeType="clickEffect">
                                  <p:stCondLst>
                                    <p:cond delay="0"/>
                                  </p:stCondLst>
                                  <p:childTnLst>
                                    <p:animRot by="43200000">
                                      <p:cBhvr>
                                        <p:cTn id="6" dur="5000" fill="hold"/>
                                        <p:tgtEl>
                                          <p:spTgt spid="14"/>
                                        </p:tgtEl>
                                        <p:attrNameLst>
                                          <p:attrName>r</p:attrName>
                                        </p:attrNameLst>
                                      </p:cBhvr>
                                    </p:animRot>
                                  </p:childTnLst>
                                </p:cTn>
                              </p:par>
                              <p:par>
                                <p:cTn id="7" presetID="1" presetClass="emph" presetSubtype="10" fill="hold" nodeType="withEffect">
                                  <p:stCondLst>
                                    <p:cond delay="0"/>
                                  </p:stCondLst>
                                  <p:childTnLst>
                                    <p:animClr clrSpc="hsl" dir="ccw">
                                      <p:cBhvr>
                                        <p:cTn id="8" dur="5000" fill="hold"/>
                                        <p:tgtEl>
                                          <p:spTgt spid="14"/>
                                        </p:tgtEl>
                                        <p:attrNameLst>
                                          <p:attrName>fillcolor</p:attrName>
                                        </p:attrNameLst>
                                      </p:cBhvr>
                                      <p:to>
                                        <a:schemeClr val="accent2"/>
                                      </p:to>
                                    </p:animClr>
                                    <p:set>
                                      <p:cBhvr>
                                        <p:cTn id="9" dur="5000" fill="hold"/>
                                        <p:tgtEl>
                                          <p:spTgt spid="14"/>
                                        </p:tgtEl>
                                        <p:attrNameLst>
                                          <p:attrName>fill.type</p:attrName>
                                        </p:attrNameLst>
                                      </p:cBhvr>
                                      <p:to>
                                        <p:strVal val="solid"/>
                                      </p:to>
                                    </p:set>
                                    <p:set>
                                      <p:cBhvr>
                                        <p:cTn id="10" dur="5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EBD-4B1D-4B59-A60C-12CCAEF922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111295-D744-4472-8C9B-623269C09555}"/>
              </a:ext>
            </a:extLst>
          </p:cNvPr>
          <p:cNvSpPr>
            <a:spLocks noGrp="1"/>
          </p:cNvSpPr>
          <p:nvPr>
            <p:ph idx="1"/>
          </p:nvPr>
        </p:nvSpPr>
        <p:spPr>
          <a:xfrm>
            <a:off x="457198" y="1362456"/>
            <a:ext cx="8153401" cy="5114544"/>
          </a:xfrm>
        </p:spPr>
        <p:txBody>
          <a:bodyPr>
            <a:normAutofit/>
          </a:bodyPr>
          <a:lstStyle/>
          <a:p>
            <a:pPr marL="0" indent="0">
              <a:buNone/>
            </a:pPr>
            <a:r>
              <a:rPr lang="en-US" sz="1400" b="1" dirty="0"/>
              <a:t>Normal Distribution –  </a:t>
            </a:r>
            <a:r>
              <a:rPr lang="en-US" sz="1400" dirty="0"/>
              <a:t>also called the Gaussian distribution</a:t>
            </a:r>
          </a:p>
          <a:p>
            <a:pPr marL="342900" indent="-342900">
              <a:buFont typeface="+mj-lt"/>
              <a:buAutoNum type="arabicPeriod"/>
            </a:pPr>
            <a:r>
              <a:rPr lang="en-US" sz="1400" dirty="0"/>
              <a:t>Is an important family of continuous probability distributions. </a:t>
            </a:r>
          </a:p>
          <a:p>
            <a:pPr marL="342900" indent="-342900">
              <a:buFont typeface="+mj-lt"/>
              <a:buAutoNum type="arabicPeriod"/>
            </a:pPr>
            <a:r>
              <a:rPr lang="en-US" sz="1400" dirty="0"/>
              <a:t>Each member of the family may be defined by two parameters, the mean and the variance</a:t>
            </a:r>
          </a:p>
          <a:p>
            <a:pPr marL="342900" indent="-342900">
              <a:buFont typeface="+mj-lt"/>
              <a:buAutoNum type="arabicPeriod"/>
            </a:pPr>
            <a:r>
              <a:rPr lang="en-US" sz="1400" dirty="0"/>
              <a:t>Standard normal distribution is the normal distribution with a mean of zero and variance of 1 </a:t>
            </a:r>
          </a:p>
          <a:p>
            <a:pPr marL="342900" indent="-342900">
              <a:buFont typeface="+mj-lt"/>
              <a:buAutoNum type="arabicPeriod"/>
            </a:pPr>
            <a:r>
              <a:rPr lang="en-US" sz="1400" dirty="0"/>
              <a:t>Carl Friedrich Gauss used it extensively for his astronomical studies and discovered the equation (statistical model). The function is also called bell curve. </a:t>
            </a:r>
          </a:p>
          <a:p>
            <a:pPr marL="342900" indent="-342900">
              <a:buFont typeface="+mj-lt"/>
              <a:buAutoNum type="arabicPeriod"/>
            </a:pPr>
            <a:r>
              <a:rPr lang="en-US" sz="1400" dirty="0"/>
              <a:t>Apparently this type of distribution is common in nature. Hence the word “Normal” is also used for this distribution. It has following characteristics – </a:t>
            </a:r>
          </a:p>
          <a:p>
            <a:pPr marL="854075" lvl="1" indent="-342900">
              <a:buFont typeface="+mj-lt"/>
              <a:buAutoNum type="arabicPeriod"/>
            </a:pPr>
            <a:r>
              <a:rPr lang="en-US" sz="1200" dirty="0"/>
              <a:t>The mean, median and mode of the distribution coincide.</a:t>
            </a:r>
          </a:p>
          <a:p>
            <a:pPr marL="854075" lvl="1" indent="-342900">
              <a:buFont typeface="+mj-lt"/>
              <a:buAutoNum type="arabicPeriod"/>
            </a:pPr>
            <a:r>
              <a:rPr lang="en-US" sz="1200" dirty="0"/>
              <a:t>The distribution curve is symmetric bell-shaped about the line x = μ.</a:t>
            </a:r>
          </a:p>
          <a:p>
            <a:pPr marL="854075" lvl="1" indent="-342900">
              <a:buFont typeface="+mj-lt"/>
              <a:buAutoNum type="arabicPeriod"/>
            </a:pPr>
            <a:r>
              <a:rPr lang="en-US" sz="1200" dirty="0"/>
              <a:t>The total area under the curve is 1</a:t>
            </a:r>
          </a:p>
          <a:p>
            <a:pPr marL="854075" lvl="1" indent="-342900">
              <a:buFont typeface="+mj-lt"/>
              <a:buAutoNum type="arabicPeriod"/>
            </a:pPr>
            <a:endParaRPr lang="en-US" sz="1200" dirty="0"/>
          </a:p>
          <a:p>
            <a:pPr marL="854075" lvl="1" indent="-342900">
              <a:buFont typeface="+mj-lt"/>
              <a:buAutoNum type="arabicPeriod"/>
            </a:pPr>
            <a:endParaRPr lang="en-US" sz="1200" dirty="0"/>
          </a:p>
          <a:p>
            <a:pPr marL="854075" lvl="1" indent="-342900">
              <a:buFont typeface="+mj-lt"/>
              <a:buAutoNum type="arabicPeriod"/>
            </a:pPr>
            <a:endParaRPr lang="en-US" sz="1200" dirty="0"/>
          </a:p>
          <a:p>
            <a:pPr marL="854075" lvl="1" indent="-342900">
              <a:buFont typeface="+mj-lt"/>
              <a:buAutoNum type="arabicPeriod"/>
            </a:pPr>
            <a:endParaRPr lang="en-US" sz="1200" dirty="0"/>
          </a:p>
          <a:p>
            <a:pPr marL="854075" lvl="1" indent="-342900">
              <a:buFont typeface="+mj-lt"/>
              <a:buAutoNum type="arabicPeriod"/>
            </a:pPr>
            <a:r>
              <a:rPr lang="en-US" sz="1200" dirty="0"/>
              <a:t>Expected value of x = μ , variance =       </a:t>
            </a:r>
          </a:p>
          <a:p>
            <a:pPr marL="854075" lvl="1" indent="-342900">
              <a:buFont typeface="+mj-lt"/>
              <a:buAutoNum type="arabicPeriod"/>
            </a:pPr>
            <a:endParaRPr lang="en-US" sz="1200" dirty="0"/>
          </a:p>
          <a:p>
            <a:pPr marL="342900" indent="-342900">
              <a:buFont typeface="+mj-lt"/>
              <a:buAutoNum type="arabicPeriod"/>
            </a:pPr>
            <a:r>
              <a:rPr lang="en-US" sz="1400" dirty="0"/>
              <a:t>Most of the </a:t>
            </a:r>
            <a:r>
              <a:rPr lang="en-US" sz="1400" dirty="0" err="1"/>
              <a:t>Scikit_Learn</a:t>
            </a:r>
            <a:r>
              <a:rPr lang="en-US" sz="1400" dirty="0"/>
              <a:t> parametric machine learning algorithms assume the data on the individual attributes with continuous values are normally distributed</a:t>
            </a:r>
          </a:p>
          <a:p>
            <a:pPr lvl="2"/>
            <a:endParaRPr lang="en-US" sz="900" dirty="0"/>
          </a:p>
          <a:p>
            <a:pPr marL="0" indent="0">
              <a:buNone/>
            </a:pPr>
            <a:endParaRPr lang="en-US" sz="1400" dirty="0"/>
          </a:p>
        </p:txBody>
      </p:sp>
      <p:sp>
        <p:nvSpPr>
          <p:cNvPr id="4" name="TextBox 3">
            <a:extLst>
              <a:ext uri="{FF2B5EF4-FFF2-40B4-BE49-F238E27FC236}">
                <a16:creationId xmlns:a16="http://schemas.microsoft.com/office/drawing/2014/main" id="{1DB5C6AD-FB5E-420E-B6B7-0004E206B136}"/>
              </a:ext>
            </a:extLst>
          </p:cNvPr>
          <p:cNvSpPr txBox="1"/>
          <p:nvPr/>
        </p:nvSpPr>
        <p:spPr>
          <a:xfrm>
            <a:off x="609600" y="762000"/>
            <a:ext cx="7772400" cy="369332"/>
          </a:xfrm>
          <a:prstGeom prst="rect">
            <a:avLst/>
          </a:prstGeom>
          <a:noFill/>
        </p:spPr>
        <p:txBody>
          <a:bodyPr wrap="square" rtlCol="0">
            <a:spAutoFit/>
          </a:bodyPr>
          <a:lstStyle/>
          <a:p>
            <a:r>
              <a:rPr lang="en-US" b="1" dirty="0"/>
              <a:t>Probability and distributions</a:t>
            </a:r>
          </a:p>
        </p:txBody>
      </p:sp>
      <p:pic>
        <p:nvPicPr>
          <p:cNvPr id="6" name="Picture 5">
            <a:extLst>
              <a:ext uri="{FF2B5EF4-FFF2-40B4-BE49-F238E27FC236}">
                <a16:creationId xmlns:a16="http://schemas.microsoft.com/office/drawing/2014/main" id="{77F46B9C-7A26-49EB-97EB-9DACD63C2AF2}"/>
              </a:ext>
            </a:extLst>
          </p:cNvPr>
          <p:cNvPicPr>
            <a:picLocks noChangeAspect="1"/>
          </p:cNvPicPr>
          <p:nvPr/>
        </p:nvPicPr>
        <p:blipFill>
          <a:blip r:embed="rId2"/>
          <a:stretch>
            <a:fillRect/>
          </a:stretch>
        </p:blipFill>
        <p:spPr>
          <a:xfrm>
            <a:off x="1817669" y="4169059"/>
            <a:ext cx="2239981" cy="592179"/>
          </a:xfrm>
          <a:prstGeom prst="rect">
            <a:avLst/>
          </a:prstGeom>
        </p:spPr>
      </p:pic>
      <p:pic>
        <p:nvPicPr>
          <p:cNvPr id="8" name="Picture 7">
            <a:extLst>
              <a:ext uri="{FF2B5EF4-FFF2-40B4-BE49-F238E27FC236}">
                <a16:creationId xmlns:a16="http://schemas.microsoft.com/office/drawing/2014/main" id="{9C3F6083-DF77-4DC6-9FDC-64403330AF78}"/>
              </a:ext>
            </a:extLst>
          </p:cNvPr>
          <p:cNvPicPr>
            <a:picLocks noChangeAspect="1"/>
          </p:cNvPicPr>
          <p:nvPr/>
        </p:nvPicPr>
        <p:blipFill>
          <a:blip r:embed="rId3"/>
          <a:stretch>
            <a:fillRect/>
          </a:stretch>
        </p:blipFill>
        <p:spPr>
          <a:xfrm>
            <a:off x="3886200" y="4876800"/>
            <a:ext cx="171450" cy="247650"/>
          </a:xfrm>
          <a:prstGeom prst="rect">
            <a:avLst/>
          </a:prstGeom>
        </p:spPr>
      </p:pic>
    </p:spTree>
    <p:extLst>
      <p:ext uri="{BB962C8B-B14F-4D97-AF65-F5344CB8AC3E}">
        <p14:creationId xmlns:p14="http://schemas.microsoft.com/office/powerpoint/2010/main" val="2572107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485900" y="1238250"/>
            <a:ext cx="6232525" cy="2124075"/>
            <a:chOff x="770" y="784"/>
            <a:chExt cx="4040" cy="1088"/>
          </a:xfrm>
        </p:grpSpPr>
        <p:sp>
          <p:nvSpPr>
            <p:cNvPr id="36901" name="Freeform 4"/>
            <p:cNvSpPr>
              <a:spLocks/>
            </p:cNvSpPr>
            <p:nvPr/>
          </p:nvSpPr>
          <p:spPr bwMode="auto">
            <a:xfrm>
              <a:off x="770" y="784"/>
              <a:ext cx="2026" cy="1088"/>
            </a:xfrm>
            <a:custGeom>
              <a:avLst/>
              <a:gdLst>
                <a:gd name="T0" fmla="*/ 0 w 1735"/>
                <a:gd name="T1" fmla="*/ 100 h 1619"/>
                <a:gd name="T2" fmla="*/ 140 w 1735"/>
                <a:gd name="T3" fmla="*/ 100 h 1619"/>
                <a:gd name="T4" fmla="*/ 367 w 1735"/>
                <a:gd name="T5" fmla="*/ 99 h 1619"/>
                <a:gd name="T6" fmla="*/ 554 w 1735"/>
                <a:gd name="T7" fmla="*/ 99 h 1619"/>
                <a:gd name="T8" fmla="*/ 761 w 1735"/>
                <a:gd name="T9" fmla="*/ 98 h 1619"/>
                <a:gd name="T10" fmla="*/ 994 w 1735"/>
                <a:gd name="T11" fmla="*/ 97 h 1619"/>
                <a:gd name="T12" fmla="*/ 1177 w 1735"/>
                <a:gd name="T13" fmla="*/ 97 h 1619"/>
                <a:gd name="T14" fmla="*/ 1310 w 1735"/>
                <a:gd name="T15" fmla="*/ 95 h 1619"/>
                <a:gd name="T16" fmla="*/ 1498 w 1735"/>
                <a:gd name="T17" fmla="*/ 95 h 1619"/>
                <a:gd name="T18" fmla="*/ 1615 w 1735"/>
                <a:gd name="T19" fmla="*/ 94 h 1619"/>
                <a:gd name="T20" fmla="*/ 1749 w 1735"/>
                <a:gd name="T21" fmla="*/ 93 h 1619"/>
                <a:gd name="T22" fmla="*/ 1910 w 1735"/>
                <a:gd name="T23" fmla="*/ 92 h 1619"/>
                <a:gd name="T24" fmla="*/ 2030 w 1735"/>
                <a:gd name="T25" fmla="*/ 91 h 1619"/>
                <a:gd name="T26" fmla="*/ 2097 w 1735"/>
                <a:gd name="T27" fmla="*/ 90 h 1619"/>
                <a:gd name="T28" fmla="*/ 2186 w 1735"/>
                <a:gd name="T29" fmla="*/ 89 h 1619"/>
                <a:gd name="T30" fmla="*/ 2277 w 1735"/>
                <a:gd name="T31" fmla="*/ 88 h 1619"/>
                <a:gd name="T32" fmla="*/ 2347 w 1735"/>
                <a:gd name="T33" fmla="*/ 87 h 1619"/>
                <a:gd name="T34" fmla="*/ 2370 w 1735"/>
                <a:gd name="T35" fmla="*/ 86 h 1619"/>
                <a:gd name="T36" fmla="*/ 2417 w 1735"/>
                <a:gd name="T37" fmla="*/ 86 h 1619"/>
                <a:gd name="T38" fmla="*/ 2528 w 1735"/>
                <a:gd name="T39" fmla="*/ 83 h 1619"/>
                <a:gd name="T40" fmla="*/ 2626 w 1735"/>
                <a:gd name="T41" fmla="*/ 80 h 1619"/>
                <a:gd name="T42" fmla="*/ 2716 w 1735"/>
                <a:gd name="T43" fmla="*/ 78 h 1619"/>
                <a:gd name="T44" fmla="*/ 2807 w 1735"/>
                <a:gd name="T45" fmla="*/ 75 h 1619"/>
                <a:gd name="T46" fmla="*/ 2897 w 1735"/>
                <a:gd name="T47" fmla="*/ 72 h 1619"/>
                <a:gd name="T48" fmla="*/ 2991 w 1735"/>
                <a:gd name="T49" fmla="*/ 68 h 1619"/>
                <a:gd name="T50" fmla="*/ 3058 w 1735"/>
                <a:gd name="T51" fmla="*/ 66 h 1619"/>
                <a:gd name="T52" fmla="*/ 3105 w 1735"/>
                <a:gd name="T53" fmla="*/ 64 h 1619"/>
                <a:gd name="T54" fmla="*/ 3267 w 1735"/>
                <a:gd name="T55" fmla="*/ 57 h 1619"/>
                <a:gd name="T56" fmla="*/ 3588 w 1735"/>
                <a:gd name="T57" fmla="*/ 44 h 1619"/>
                <a:gd name="T58" fmla="*/ 3751 w 1735"/>
                <a:gd name="T59" fmla="*/ 36 h 1619"/>
                <a:gd name="T60" fmla="*/ 3796 w 1735"/>
                <a:gd name="T61" fmla="*/ 35 h 1619"/>
                <a:gd name="T62" fmla="*/ 3889 w 1735"/>
                <a:gd name="T63" fmla="*/ 31 h 1619"/>
                <a:gd name="T64" fmla="*/ 3959 w 1735"/>
                <a:gd name="T65" fmla="*/ 28 h 1619"/>
                <a:gd name="T66" fmla="*/ 4027 w 1735"/>
                <a:gd name="T67" fmla="*/ 26 h 1619"/>
                <a:gd name="T68" fmla="*/ 4121 w 1735"/>
                <a:gd name="T69" fmla="*/ 22 h 1619"/>
                <a:gd name="T70" fmla="*/ 4189 w 1735"/>
                <a:gd name="T71" fmla="*/ 20 h 1619"/>
                <a:gd name="T72" fmla="*/ 4258 w 1735"/>
                <a:gd name="T73" fmla="*/ 17 h 1619"/>
                <a:gd name="T74" fmla="*/ 4326 w 1735"/>
                <a:gd name="T75" fmla="*/ 15 h 1619"/>
                <a:gd name="T76" fmla="*/ 4349 w 1735"/>
                <a:gd name="T77" fmla="*/ 13 h 1619"/>
                <a:gd name="T78" fmla="*/ 4373 w 1735"/>
                <a:gd name="T79" fmla="*/ 13 h 1619"/>
                <a:gd name="T80" fmla="*/ 4444 w 1735"/>
                <a:gd name="T81" fmla="*/ 11 h 1619"/>
                <a:gd name="T82" fmla="*/ 4489 w 1735"/>
                <a:gd name="T83" fmla="*/ 9 h 1619"/>
                <a:gd name="T84" fmla="*/ 4535 w 1735"/>
                <a:gd name="T85" fmla="*/ 7 h 1619"/>
                <a:gd name="T86" fmla="*/ 4604 w 1735"/>
                <a:gd name="T87" fmla="*/ 5 h 1619"/>
                <a:gd name="T88" fmla="*/ 4650 w 1735"/>
                <a:gd name="T89" fmla="*/ 4 h 1619"/>
                <a:gd name="T90" fmla="*/ 4698 w 1735"/>
                <a:gd name="T91" fmla="*/ 3 h 1619"/>
                <a:gd name="T92" fmla="*/ 4744 w 1735"/>
                <a:gd name="T93" fmla="*/ 3 h 1619"/>
                <a:gd name="T94" fmla="*/ 4765 w 1735"/>
                <a:gd name="T95" fmla="*/ 2 h 1619"/>
                <a:gd name="T96" fmla="*/ 4812 w 1735"/>
                <a:gd name="T97" fmla="*/ 1 h 1619"/>
                <a:gd name="T98" fmla="*/ 4902 w 1735"/>
                <a:gd name="T99" fmla="*/ 1 h 1619"/>
                <a:gd name="T100" fmla="*/ 4994 w 1735"/>
                <a:gd name="T101" fmla="*/ 1 h 1619"/>
                <a:gd name="T102" fmla="*/ 5087 w 1735"/>
                <a:gd name="T103" fmla="*/ 0 h 1619"/>
                <a:gd name="T104" fmla="*/ 5136 w 1735"/>
                <a:gd name="T105" fmla="*/ 0 h 1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35"/>
                <a:gd name="T160" fmla="*/ 0 h 1619"/>
                <a:gd name="T161" fmla="*/ 1735 w 1735"/>
                <a:gd name="T162" fmla="*/ 1619 h 161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35" h="1619">
                  <a:moveTo>
                    <a:pt x="0" y="1618"/>
                  </a:moveTo>
                  <a:lnTo>
                    <a:pt x="47" y="1613"/>
                  </a:lnTo>
                  <a:lnTo>
                    <a:pt x="124" y="1602"/>
                  </a:lnTo>
                  <a:lnTo>
                    <a:pt x="187" y="1597"/>
                  </a:lnTo>
                  <a:lnTo>
                    <a:pt x="257" y="1586"/>
                  </a:lnTo>
                  <a:lnTo>
                    <a:pt x="335" y="1570"/>
                  </a:lnTo>
                  <a:lnTo>
                    <a:pt x="397" y="1560"/>
                  </a:lnTo>
                  <a:lnTo>
                    <a:pt x="443" y="1549"/>
                  </a:lnTo>
                  <a:lnTo>
                    <a:pt x="506" y="1533"/>
                  </a:lnTo>
                  <a:lnTo>
                    <a:pt x="545" y="1523"/>
                  </a:lnTo>
                  <a:lnTo>
                    <a:pt x="591" y="1507"/>
                  </a:lnTo>
                  <a:lnTo>
                    <a:pt x="646" y="1491"/>
                  </a:lnTo>
                  <a:lnTo>
                    <a:pt x="685" y="1475"/>
                  </a:lnTo>
                  <a:lnTo>
                    <a:pt x="708" y="1459"/>
                  </a:lnTo>
                  <a:lnTo>
                    <a:pt x="738" y="1443"/>
                  </a:lnTo>
                  <a:lnTo>
                    <a:pt x="769" y="1422"/>
                  </a:lnTo>
                  <a:lnTo>
                    <a:pt x="793" y="1401"/>
                  </a:lnTo>
                  <a:lnTo>
                    <a:pt x="800" y="1396"/>
                  </a:lnTo>
                  <a:lnTo>
                    <a:pt x="816" y="1380"/>
                  </a:lnTo>
                  <a:lnTo>
                    <a:pt x="855" y="1338"/>
                  </a:lnTo>
                  <a:lnTo>
                    <a:pt x="886" y="1295"/>
                  </a:lnTo>
                  <a:lnTo>
                    <a:pt x="917" y="1254"/>
                  </a:lnTo>
                  <a:lnTo>
                    <a:pt x="948" y="1206"/>
                  </a:lnTo>
                  <a:lnTo>
                    <a:pt x="979" y="1158"/>
                  </a:lnTo>
                  <a:lnTo>
                    <a:pt x="1010" y="1105"/>
                  </a:lnTo>
                  <a:lnTo>
                    <a:pt x="1034" y="1063"/>
                  </a:lnTo>
                  <a:lnTo>
                    <a:pt x="1049" y="1031"/>
                  </a:lnTo>
                  <a:lnTo>
                    <a:pt x="1104" y="925"/>
                  </a:lnTo>
                  <a:lnTo>
                    <a:pt x="1213" y="703"/>
                  </a:lnTo>
                  <a:lnTo>
                    <a:pt x="1267" y="592"/>
                  </a:lnTo>
                  <a:lnTo>
                    <a:pt x="1283" y="560"/>
                  </a:lnTo>
                  <a:lnTo>
                    <a:pt x="1314" y="507"/>
                  </a:lnTo>
                  <a:lnTo>
                    <a:pt x="1337" y="460"/>
                  </a:lnTo>
                  <a:lnTo>
                    <a:pt x="1361" y="412"/>
                  </a:lnTo>
                  <a:lnTo>
                    <a:pt x="1392" y="359"/>
                  </a:lnTo>
                  <a:lnTo>
                    <a:pt x="1415" y="317"/>
                  </a:lnTo>
                  <a:lnTo>
                    <a:pt x="1438" y="275"/>
                  </a:lnTo>
                  <a:lnTo>
                    <a:pt x="1462" y="238"/>
                  </a:lnTo>
                  <a:lnTo>
                    <a:pt x="1469" y="222"/>
                  </a:lnTo>
                  <a:lnTo>
                    <a:pt x="1477" y="206"/>
                  </a:lnTo>
                  <a:lnTo>
                    <a:pt x="1501" y="169"/>
                  </a:lnTo>
                  <a:lnTo>
                    <a:pt x="1516" y="143"/>
                  </a:lnTo>
                  <a:lnTo>
                    <a:pt x="1532" y="116"/>
                  </a:lnTo>
                  <a:lnTo>
                    <a:pt x="1555" y="90"/>
                  </a:lnTo>
                  <a:lnTo>
                    <a:pt x="1571" y="69"/>
                  </a:lnTo>
                  <a:lnTo>
                    <a:pt x="1586" y="53"/>
                  </a:lnTo>
                  <a:lnTo>
                    <a:pt x="1602" y="42"/>
                  </a:lnTo>
                  <a:lnTo>
                    <a:pt x="1610" y="37"/>
                  </a:lnTo>
                  <a:lnTo>
                    <a:pt x="1625" y="26"/>
                  </a:lnTo>
                  <a:lnTo>
                    <a:pt x="1656" y="16"/>
                  </a:lnTo>
                  <a:lnTo>
                    <a:pt x="1687" y="5"/>
                  </a:lnTo>
                  <a:lnTo>
                    <a:pt x="1718" y="0"/>
                  </a:lnTo>
                  <a:lnTo>
                    <a:pt x="1734" y="0"/>
                  </a:lnTo>
                </a:path>
              </a:pathLst>
            </a:custGeom>
            <a:noFill/>
            <a:ln w="28575" cap="rnd">
              <a:solidFill>
                <a:schemeClr val="tx1"/>
              </a:solidFill>
              <a:round/>
              <a:headEnd type="none" w="sm" len="sm"/>
              <a:tailEnd type="none" w="sm" len="sm"/>
            </a:ln>
          </p:spPr>
          <p:txBody>
            <a:bodyPr/>
            <a:lstStyle/>
            <a:p>
              <a:endParaRPr lang="en-IN"/>
            </a:p>
          </p:txBody>
        </p:sp>
        <p:sp>
          <p:nvSpPr>
            <p:cNvPr id="36902" name="Freeform 5"/>
            <p:cNvSpPr>
              <a:spLocks/>
            </p:cNvSpPr>
            <p:nvPr/>
          </p:nvSpPr>
          <p:spPr bwMode="auto">
            <a:xfrm>
              <a:off x="2794" y="784"/>
              <a:ext cx="2016" cy="1088"/>
            </a:xfrm>
            <a:custGeom>
              <a:avLst/>
              <a:gdLst>
                <a:gd name="T0" fmla="*/ 5099 w 1727"/>
                <a:gd name="T1" fmla="*/ 100 h 1619"/>
                <a:gd name="T2" fmla="*/ 4960 w 1727"/>
                <a:gd name="T3" fmla="*/ 100 h 1619"/>
                <a:gd name="T4" fmla="*/ 4731 w 1727"/>
                <a:gd name="T5" fmla="*/ 99 h 1619"/>
                <a:gd name="T6" fmla="*/ 4547 w 1727"/>
                <a:gd name="T7" fmla="*/ 99 h 1619"/>
                <a:gd name="T8" fmla="*/ 4340 w 1727"/>
                <a:gd name="T9" fmla="*/ 98 h 1619"/>
                <a:gd name="T10" fmla="*/ 4109 w 1727"/>
                <a:gd name="T11" fmla="*/ 97 h 1619"/>
                <a:gd name="T12" fmla="*/ 3926 w 1727"/>
                <a:gd name="T13" fmla="*/ 97 h 1619"/>
                <a:gd name="T14" fmla="*/ 3793 w 1727"/>
                <a:gd name="T15" fmla="*/ 95 h 1619"/>
                <a:gd name="T16" fmla="*/ 3602 w 1727"/>
                <a:gd name="T17" fmla="*/ 95 h 1619"/>
                <a:gd name="T18" fmla="*/ 3488 w 1727"/>
                <a:gd name="T19" fmla="*/ 94 h 1619"/>
                <a:gd name="T20" fmla="*/ 3354 w 1727"/>
                <a:gd name="T21" fmla="*/ 93 h 1619"/>
                <a:gd name="T22" fmla="*/ 3190 w 1727"/>
                <a:gd name="T23" fmla="*/ 92 h 1619"/>
                <a:gd name="T24" fmla="*/ 3072 w 1727"/>
                <a:gd name="T25" fmla="*/ 91 h 1619"/>
                <a:gd name="T26" fmla="*/ 3006 w 1727"/>
                <a:gd name="T27" fmla="*/ 90 h 1619"/>
                <a:gd name="T28" fmla="*/ 2917 w 1727"/>
                <a:gd name="T29" fmla="*/ 89 h 1619"/>
                <a:gd name="T30" fmla="*/ 2826 w 1727"/>
                <a:gd name="T31" fmla="*/ 88 h 1619"/>
                <a:gd name="T32" fmla="*/ 2755 w 1727"/>
                <a:gd name="T33" fmla="*/ 87 h 1619"/>
                <a:gd name="T34" fmla="*/ 2735 w 1727"/>
                <a:gd name="T35" fmla="*/ 86 h 1619"/>
                <a:gd name="T36" fmla="*/ 2688 w 1727"/>
                <a:gd name="T37" fmla="*/ 86 h 1619"/>
                <a:gd name="T38" fmla="*/ 2574 w 1727"/>
                <a:gd name="T39" fmla="*/ 83 h 1619"/>
                <a:gd name="T40" fmla="*/ 2483 w 1727"/>
                <a:gd name="T41" fmla="*/ 80 h 1619"/>
                <a:gd name="T42" fmla="*/ 2387 w 1727"/>
                <a:gd name="T43" fmla="*/ 78 h 1619"/>
                <a:gd name="T44" fmla="*/ 2297 w 1727"/>
                <a:gd name="T45" fmla="*/ 75 h 1619"/>
                <a:gd name="T46" fmla="*/ 2206 w 1727"/>
                <a:gd name="T47" fmla="*/ 72 h 1619"/>
                <a:gd name="T48" fmla="*/ 2116 w 1727"/>
                <a:gd name="T49" fmla="*/ 69 h 1619"/>
                <a:gd name="T50" fmla="*/ 2024 w 1727"/>
                <a:gd name="T51" fmla="*/ 66 h 1619"/>
                <a:gd name="T52" fmla="*/ 1977 w 1727"/>
                <a:gd name="T53" fmla="*/ 64 h 1619"/>
                <a:gd name="T54" fmla="*/ 1816 w 1727"/>
                <a:gd name="T55" fmla="*/ 57 h 1619"/>
                <a:gd name="T56" fmla="*/ 1495 w 1727"/>
                <a:gd name="T57" fmla="*/ 44 h 1619"/>
                <a:gd name="T58" fmla="*/ 1331 w 1727"/>
                <a:gd name="T59" fmla="*/ 36 h 1619"/>
                <a:gd name="T60" fmla="*/ 1286 w 1727"/>
                <a:gd name="T61" fmla="*/ 35 h 1619"/>
                <a:gd name="T62" fmla="*/ 1216 w 1727"/>
                <a:gd name="T63" fmla="*/ 32 h 1619"/>
                <a:gd name="T64" fmla="*/ 1150 w 1727"/>
                <a:gd name="T65" fmla="*/ 28 h 1619"/>
                <a:gd name="T66" fmla="*/ 1058 w 1727"/>
                <a:gd name="T67" fmla="*/ 26 h 1619"/>
                <a:gd name="T68" fmla="*/ 988 w 1727"/>
                <a:gd name="T69" fmla="*/ 22 h 1619"/>
                <a:gd name="T70" fmla="*/ 920 w 1727"/>
                <a:gd name="T71" fmla="*/ 20 h 1619"/>
                <a:gd name="T72" fmla="*/ 852 w 1727"/>
                <a:gd name="T73" fmla="*/ 17 h 1619"/>
                <a:gd name="T74" fmla="*/ 780 w 1727"/>
                <a:gd name="T75" fmla="*/ 15 h 1619"/>
                <a:gd name="T76" fmla="*/ 759 w 1727"/>
                <a:gd name="T77" fmla="*/ 13 h 1619"/>
                <a:gd name="T78" fmla="*/ 735 w 1727"/>
                <a:gd name="T79" fmla="*/ 13 h 1619"/>
                <a:gd name="T80" fmla="*/ 668 w 1727"/>
                <a:gd name="T81" fmla="*/ 11 h 1619"/>
                <a:gd name="T82" fmla="*/ 597 w 1727"/>
                <a:gd name="T83" fmla="*/ 9 h 1619"/>
                <a:gd name="T84" fmla="*/ 530 w 1727"/>
                <a:gd name="T85" fmla="*/ 7 h 1619"/>
                <a:gd name="T86" fmla="*/ 481 w 1727"/>
                <a:gd name="T87" fmla="*/ 5 h 1619"/>
                <a:gd name="T88" fmla="*/ 438 w 1727"/>
                <a:gd name="T89" fmla="*/ 5 h 1619"/>
                <a:gd name="T90" fmla="*/ 390 w 1727"/>
                <a:gd name="T91" fmla="*/ 3 h 1619"/>
                <a:gd name="T92" fmla="*/ 347 w 1727"/>
                <a:gd name="T93" fmla="*/ 3 h 1619"/>
                <a:gd name="T94" fmla="*/ 321 w 1727"/>
                <a:gd name="T95" fmla="*/ 2 h 1619"/>
                <a:gd name="T96" fmla="*/ 275 w 1727"/>
                <a:gd name="T97" fmla="*/ 1 h 1619"/>
                <a:gd name="T98" fmla="*/ 209 w 1727"/>
                <a:gd name="T99" fmla="*/ 1 h 1619"/>
                <a:gd name="T100" fmla="*/ 140 w 1727"/>
                <a:gd name="T101" fmla="*/ 1 h 1619"/>
                <a:gd name="T102" fmla="*/ 48 w 1727"/>
                <a:gd name="T103" fmla="*/ 0 h 1619"/>
                <a:gd name="T104" fmla="*/ 0 w 1727"/>
                <a:gd name="T105" fmla="*/ 0 h 1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27"/>
                <a:gd name="T160" fmla="*/ 0 h 1619"/>
                <a:gd name="T161" fmla="*/ 1727 w 1727"/>
                <a:gd name="T162" fmla="*/ 1619 h 161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27" h="1619">
                  <a:moveTo>
                    <a:pt x="1726" y="1618"/>
                  </a:moveTo>
                  <a:lnTo>
                    <a:pt x="1679" y="1613"/>
                  </a:lnTo>
                  <a:lnTo>
                    <a:pt x="1602" y="1602"/>
                  </a:lnTo>
                  <a:lnTo>
                    <a:pt x="1539" y="1597"/>
                  </a:lnTo>
                  <a:lnTo>
                    <a:pt x="1469" y="1586"/>
                  </a:lnTo>
                  <a:lnTo>
                    <a:pt x="1391" y="1570"/>
                  </a:lnTo>
                  <a:lnTo>
                    <a:pt x="1329" y="1560"/>
                  </a:lnTo>
                  <a:lnTo>
                    <a:pt x="1283" y="1549"/>
                  </a:lnTo>
                  <a:lnTo>
                    <a:pt x="1220" y="1533"/>
                  </a:lnTo>
                  <a:lnTo>
                    <a:pt x="1181" y="1523"/>
                  </a:lnTo>
                  <a:lnTo>
                    <a:pt x="1135" y="1507"/>
                  </a:lnTo>
                  <a:lnTo>
                    <a:pt x="1080" y="1491"/>
                  </a:lnTo>
                  <a:lnTo>
                    <a:pt x="1041" y="1475"/>
                  </a:lnTo>
                  <a:lnTo>
                    <a:pt x="1018" y="1459"/>
                  </a:lnTo>
                  <a:lnTo>
                    <a:pt x="988" y="1443"/>
                  </a:lnTo>
                  <a:lnTo>
                    <a:pt x="957" y="1422"/>
                  </a:lnTo>
                  <a:lnTo>
                    <a:pt x="933" y="1401"/>
                  </a:lnTo>
                  <a:lnTo>
                    <a:pt x="926" y="1396"/>
                  </a:lnTo>
                  <a:lnTo>
                    <a:pt x="910" y="1380"/>
                  </a:lnTo>
                  <a:lnTo>
                    <a:pt x="871" y="1338"/>
                  </a:lnTo>
                  <a:lnTo>
                    <a:pt x="840" y="1295"/>
                  </a:lnTo>
                  <a:lnTo>
                    <a:pt x="809" y="1259"/>
                  </a:lnTo>
                  <a:lnTo>
                    <a:pt x="778" y="1211"/>
                  </a:lnTo>
                  <a:lnTo>
                    <a:pt x="747" y="1164"/>
                  </a:lnTo>
                  <a:lnTo>
                    <a:pt x="716" y="1111"/>
                  </a:lnTo>
                  <a:lnTo>
                    <a:pt x="685" y="1063"/>
                  </a:lnTo>
                  <a:lnTo>
                    <a:pt x="669" y="1031"/>
                  </a:lnTo>
                  <a:lnTo>
                    <a:pt x="615" y="925"/>
                  </a:lnTo>
                  <a:lnTo>
                    <a:pt x="506" y="703"/>
                  </a:lnTo>
                  <a:lnTo>
                    <a:pt x="451" y="592"/>
                  </a:lnTo>
                  <a:lnTo>
                    <a:pt x="436" y="560"/>
                  </a:lnTo>
                  <a:lnTo>
                    <a:pt x="412" y="513"/>
                  </a:lnTo>
                  <a:lnTo>
                    <a:pt x="389" y="460"/>
                  </a:lnTo>
                  <a:lnTo>
                    <a:pt x="358" y="407"/>
                  </a:lnTo>
                  <a:lnTo>
                    <a:pt x="335" y="359"/>
                  </a:lnTo>
                  <a:lnTo>
                    <a:pt x="311" y="317"/>
                  </a:lnTo>
                  <a:lnTo>
                    <a:pt x="288" y="275"/>
                  </a:lnTo>
                  <a:lnTo>
                    <a:pt x="264" y="238"/>
                  </a:lnTo>
                  <a:lnTo>
                    <a:pt x="257" y="222"/>
                  </a:lnTo>
                  <a:lnTo>
                    <a:pt x="249" y="206"/>
                  </a:lnTo>
                  <a:lnTo>
                    <a:pt x="226" y="175"/>
                  </a:lnTo>
                  <a:lnTo>
                    <a:pt x="202" y="143"/>
                  </a:lnTo>
                  <a:lnTo>
                    <a:pt x="179" y="111"/>
                  </a:lnTo>
                  <a:lnTo>
                    <a:pt x="163" y="90"/>
                  </a:lnTo>
                  <a:lnTo>
                    <a:pt x="148" y="74"/>
                  </a:lnTo>
                  <a:lnTo>
                    <a:pt x="132" y="58"/>
                  </a:lnTo>
                  <a:lnTo>
                    <a:pt x="117" y="42"/>
                  </a:lnTo>
                  <a:lnTo>
                    <a:pt x="109" y="37"/>
                  </a:lnTo>
                  <a:lnTo>
                    <a:pt x="93" y="26"/>
                  </a:lnTo>
                  <a:lnTo>
                    <a:pt x="70" y="16"/>
                  </a:lnTo>
                  <a:lnTo>
                    <a:pt x="47" y="5"/>
                  </a:lnTo>
                  <a:lnTo>
                    <a:pt x="16" y="0"/>
                  </a:lnTo>
                  <a:lnTo>
                    <a:pt x="0" y="0"/>
                  </a:lnTo>
                </a:path>
              </a:pathLst>
            </a:custGeom>
            <a:noFill/>
            <a:ln w="28575" cap="rnd">
              <a:solidFill>
                <a:schemeClr val="tx1"/>
              </a:solidFill>
              <a:round/>
              <a:headEnd type="none" w="sm" len="sm"/>
              <a:tailEnd type="none" w="sm" len="sm"/>
            </a:ln>
          </p:spPr>
          <p:txBody>
            <a:bodyPr/>
            <a:lstStyle/>
            <a:p>
              <a:endParaRPr lang="en-IN"/>
            </a:p>
          </p:txBody>
        </p:sp>
      </p:grpSp>
      <p:sp>
        <p:nvSpPr>
          <p:cNvPr id="36868" name="Line 6"/>
          <p:cNvSpPr>
            <a:spLocks noChangeShapeType="1"/>
          </p:cNvSpPr>
          <p:nvPr/>
        </p:nvSpPr>
        <p:spPr bwMode="auto">
          <a:xfrm>
            <a:off x="304800" y="3371850"/>
            <a:ext cx="8458200" cy="0"/>
          </a:xfrm>
          <a:prstGeom prst="line">
            <a:avLst/>
          </a:prstGeom>
          <a:noFill/>
          <a:ln w="38100">
            <a:solidFill>
              <a:schemeClr val="accent2"/>
            </a:solidFill>
            <a:round/>
            <a:headEnd/>
            <a:tailEnd/>
          </a:ln>
        </p:spPr>
        <p:txBody>
          <a:bodyPr/>
          <a:lstStyle/>
          <a:p>
            <a:endParaRPr lang="en-IN"/>
          </a:p>
        </p:txBody>
      </p:sp>
      <p:sp>
        <p:nvSpPr>
          <p:cNvPr id="36869" name="Text Box 7"/>
          <p:cNvSpPr txBox="1">
            <a:spLocks noChangeArrowheads="1"/>
          </p:cNvSpPr>
          <p:nvPr/>
        </p:nvSpPr>
        <p:spPr bwMode="auto">
          <a:xfrm>
            <a:off x="4281488" y="3308350"/>
            <a:ext cx="587375" cy="304800"/>
          </a:xfrm>
          <a:prstGeom prst="rect">
            <a:avLst/>
          </a:prstGeom>
          <a:noFill/>
          <a:ln w="9525">
            <a:noFill/>
            <a:miter lim="800000"/>
            <a:headEnd/>
            <a:tailEnd/>
          </a:ln>
        </p:spPr>
        <p:txBody>
          <a:bodyPr wrap="none">
            <a:spAutoFit/>
          </a:bodyPr>
          <a:lstStyle/>
          <a:p>
            <a:pPr algn="ctr" eaLnBrk="1" hangingPunct="1"/>
            <a:r>
              <a:rPr lang="en-US" altLang="en-US" sz="1400" b="0">
                <a:cs typeface="Arial" charset="0"/>
              </a:rPr>
              <a:t>µ = 5</a:t>
            </a:r>
            <a:endParaRPr lang="en-US" altLang="en-US" sz="1400" b="0"/>
          </a:p>
        </p:txBody>
      </p:sp>
      <p:sp>
        <p:nvSpPr>
          <p:cNvPr id="36870" name="Line 8"/>
          <p:cNvSpPr>
            <a:spLocks noChangeShapeType="1"/>
          </p:cNvSpPr>
          <p:nvPr/>
        </p:nvSpPr>
        <p:spPr bwMode="auto">
          <a:xfrm>
            <a:off x="4572000" y="1238250"/>
            <a:ext cx="0" cy="2133600"/>
          </a:xfrm>
          <a:prstGeom prst="line">
            <a:avLst/>
          </a:prstGeom>
          <a:noFill/>
          <a:ln w="38100">
            <a:solidFill>
              <a:schemeClr val="accent2"/>
            </a:solidFill>
            <a:round/>
            <a:headEnd/>
            <a:tailEnd/>
          </a:ln>
        </p:spPr>
        <p:txBody>
          <a:bodyPr/>
          <a:lstStyle/>
          <a:p>
            <a:endParaRPr lang="en-IN"/>
          </a:p>
        </p:txBody>
      </p:sp>
      <p:sp>
        <p:nvSpPr>
          <p:cNvPr id="36871" name="Line 9"/>
          <p:cNvSpPr>
            <a:spLocks noChangeShapeType="1"/>
          </p:cNvSpPr>
          <p:nvPr/>
        </p:nvSpPr>
        <p:spPr bwMode="auto">
          <a:xfrm>
            <a:off x="5029200" y="1466850"/>
            <a:ext cx="0" cy="1909763"/>
          </a:xfrm>
          <a:prstGeom prst="line">
            <a:avLst/>
          </a:prstGeom>
          <a:noFill/>
          <a:ln w="9525">
            <a:solidFill>
              <a:schemeClr val="tx1"/>
            </a:solidFill>
            <a:prstDash val="dash"/>
            <a:round/>
            <a:headEnd/>
            <a:tailEnd/>
          </a:ln>
        </p:spPr>
        <p:txBody>
          <a:bodyPr/>
          <a:lstStyle/>
          <a:p>
            <a:endParaRPr lang="en-IN"/>
          </a:p>
        </p:txBody>
      </p:sp>
      <p:sp>
        <p:nvSpPr>
          <p:cNvPr id="36872" name="Text Box 10"/>
          <p:cNvSpPr txBox="1">
            <a:spLocks noChangeArrowheads="1"/>
          </p:cNvSpPr>
          <p:nvPr/>
        </p:nvSpPr>
        <p:spPr bwMode="auto">
          <a:xfrm>
            <a:off x="8153400" y="2943225"/>
            <a:ext cx="762000" cy="457200"/>
          </a:xfrm>
          <a:prstGeom prst="rect">
            <a:avLst/>
          </a:prstGeom>
          <a:noFill/>
          <a:ln w="9525">
            <a:noFill/>
            <a:miter lim="800000"/>
            <a:headEnd/>
            <a:tailEnd/>
          </a:ln>
        </p:spPr>
        <p:txBody>
          <a:bodyPr>
            <a:spAutoFit/>
          </a:bodyPr>
          <a:lstStyle/>
          <a:p>
            <a:pPr algn="r" eaLnBrk="1" hangingPunct="1"/>
            <a:r>
              <a:rPr lang="en-US" altLang="en-US" sz="1600" b="0">
                <a:cs typeface="Arial" charset="0"/>
                <a:sym typeface="Symbol" pitchFamily="18" charset="2"/>
              </a:rPr>
              <a:t>+</a:t>
            </a:r>
            <a:r>
              <a:rPr lang="en-US" altLang="en-US" sz="2400" b="0">
                <a:cs typeface="Arial" charset="0"/>
                <a:sym typeface="Symbol" pitchFamily="18" charset="2"/>
              </a:rPr>
              <a:t> </a:t>
            </a:r>
            <a:r>
              <a:rPr lang="en-US" altLang="en-US" sz="2000" b="0">
                <a:cs typeface="Arial" charset="0"/>
                <a:sym typeface="Symbol" pitchFamily="18" charset="2"/>
              </a:rPr>
              <a:t></a:t>
            </a:r>
            <a:endParaRPr lang="en-US" altLang="en-US" sz="2000" b="0"/>
          </a:p>
        </p:txBody>
      </p:sp>
      <p:sp>
        <p:nvSpPr>
          <p:cNvPr id="36873" name="Text Box 11"/>
          <p:cNvSpPr txBox="1">
            <a:spLocks noChangeArrowheads="1"/>
          </p:cNvSpPr>
          <p:nvPr/>
        </p:nvSpPr>
        <p:spPr bwMode="auto">
          <a:xfrm>
            <a:off x="152400" y="2927350"/>
            <a:ext cx="685800" cy="457200"/>
          </a:xfrm>
          <a:prstGeom prst="rect">
            <a:avLst/>
          </a:prstGeom>
          <a:noFill/>
          <a:ln w="9525">
            <a:noFill/>
            <a:miter lim="800000"/>
            <a:headEnd/>
            <a:tailEnd/>
          </a:ln>
        </p:spPr>
        <p:txBody>
          <a:bodyPr>
            <a:spAutoFit/>
          </a:bodyPr>
          <a:lstStyle/>
          <a:p>
            <a:pPr eaLnBrk="1" hangingPunct="1"/>
            <a:r>
              <a:rPr lang="en-US" altLang="en-US" sz="1600" b="0">
                <a:cs typeface="Arial" charset="0"/>
                <a:sym typeface="Symbol" pitchFamily="18" charset="2"/>
              </a:rPr>
              <a:t>-</a:t>
            </a:r>
            <a:r>
              <a:rPr lang="en-US" altLang="en-US" sz="2400" b="0">
                <a:cs typeface="Arial" charset="0"/>
                <a:sym typeface="Symbol" pitchFamily="18" charset="2"/>
              </a:rPr>
              <a:t> </a:t>
            </a:r>
            <a:r>
              <a:rPr lang="en-US" altLang="en-US" sz="2000" b="0">
                <a:cs typeface="Arial" charset="0"/>
                <a:sym typeface="Symbol" pitchFamily="18" charset="2"/>
              </a:rPr>
              <a:t></a:t>
            </a:r>
            <a:endParaRPr lang="en-US" altLang="en-US" sz="2000" b="0"/>
          </a:p>
        </p:txBody>
      </p:sp>
      <p:sp>
        <p:nvSpPr>
          <p:cNvPr id="36874" name="Text Box 12"/>
          <p:cNvSpPr txBox="1">
            <a:spLocks noChangeArrowheads="1"/>
          </p:cNvSpPr>
          <p:nvPr/>
        </p:nvSpPr>
        <p:spPr bwMode="auto">
          <a:xfrm>
            <a:off x="3897313" y="3598863"/>
            <a:ext cx="500062" cy="304800"/>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- 1</a:t>
            </a:r>
            <a:r>
              <a:rPr lang="en-US" altLang="en-US" sz="1400" b="0">
                <a:cs typeface="Arial" charset="0"/>
              </a:rPr>
              <a:t>σ</a:t>
            </a:r>
          </a:p>
        </p:txBody>
      </p:sp>
      <p:sp>
        <p:nvSpPr>
          <p:cNvPr id="36875" name="Text Box 13"/>
          <p:cNvSpPr txBox="1">
            <a:spLocks noChangeArrowheads="1"/>
          </p:cNvSpPr>
          <p:nvPr/>
        </p:nvSpPr>
        <p:spPr bwMode="auto">
          <a:xfrm>
            <a:off x="4689475" y="3598863"/>
            <a:ext cx="544513" cy="304800"/>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+ 1</a:t>
            </a:r>
            <a:r>
              <a:rPr lang="en-US" altLang="en-US" sz="1400" b="0">
                <a:cs typeface="Arial" charset="0"/>
              </a:rPr>
              <a:t>σ</a:t>
            </a:r>
          </a:p>
        </p:txBody>
      </p:sp>
      <p:sp>
        <p:nvSpPr>
          <p:cNvPr id="36876" name="Line 14"/>
          <p:cNvSpPr>
            <a:spLocks noChangeShapeType="1"/>
          </p:cNvSpPr>
          <p:nvPr/>
        </p:nvSpPr>
        <p:spPr bwMode="auto">
          <a:xfrm>
            <a:off x="5486400" y="2076450"/>
            <a:ext cx="0" cy="1306513"/>
          </a:xfrm>
          <a:prstGeom prst="line">
            <a:avLst/>
          </a:prstGeom>
          <a:noFill/>
          <a:ln w="9525">
            <a:solidFill>
              <a:schemeClr val="tx1"/>
            </a:solidFill>
            <a:prstDash val="dash"/>
            <a:round/>
            <a:headEnd/>
            <a:tailEnd/>
          </a:ln>
        </p:spPr>
        <p:txBody>
          <a:bodyPr/>
          <a:lstStyle/>
          <a:p>
            <a:endParaRPr lang="en-IN"/>
          </a:p>
        </p:txBody>
      </p:sp>
      <p:sp>
        <p:nvSpPr>
          <p:cNvPr id="36877" name="Text Box 15"/>
          <p:cNvSpPr txBox="1">
            <a:spLocks noChangeArrowheads="1"/>
          </p:cNvSpPr>
          <p:nvPr/>
        </p:nvSpPr>
        <p:spPr bwMode="auto">
          <a:xfrm>
            <a:off x="3436938" y="3592513"/>
            <a:ext cx="500062" cy="304800"/>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- 2</a:t>
            </a:r>
            <a:r>
              <a:rPr lang="en-US" altLang="en-US" sz="1400" b="0">
                <a:cs typeface="Arial" charset="0"/>
              </a:rPr>
              <a:t>σ</a:t>
            </a:r>
          </a:p>
        </p:txBody>
      </p:sp>
      <p:sp>
        <p:nvSpPr>
          <p:cNvPr id="36878" name="Text Box 16"/>
          <p:cNvSpPr txBox="1">
            <a:spLocks noChangeArrowheads="1"/>
          </p:cNvSpPr>
          <p:nvPr/>
        </p:nvSpPr>
        <p:spPr bwMode="auto">
          <a:xfrm>
            <a:off x="5189538" y="3605213"/>
            <a:ext cx="544512" cy="304800"/>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+ 2</a:t>
            </a:r>
            <a:r>
              <a:rPr lang="en-US" altLang="en-US" sz="1400" b="0">
                <a:cs typeface="Arial" charset="0"/>
              </a:rPr>
              <a:t>σ</a:t>
            </a:r>
          </a:p>
        </p:txBody>
      </p:sp>
      <p:sp>
        <p:nvSpPr>
          <p:cNvPr id="36879" name="Line 17"/>
          <p:cNvSpPr>
            <a:spLocks noChangeShapeType="1"/>
          </p:cNvSpPr>
          <p:nvPr/>
        </p:nvSpPr>
        <p:spPr bwMode="auto">
          <a:xfrm flipH="1">
            <a:off x="5943600" y="2762250"/>
            <a:ext cx="0" cy="666750"/>
          </a:xfrm>
          <a:prstGeom prst="line">
            <a:avLst/>
          </a:prstGeom>
          <a:noFill/>
          <a:ln w="9525">
            <a:solidFill>
              <a:schemeClr val="tx1"/>
            </a:solidFill>
            <a:prstDash val="dash"/>
            <a:round/>
            <a:headEnd/>
            <a:tailEnd/>
          </a:ln>
        </p:spPr>
        <p:txBody>
          <a:bodyPr/>
          <a:lstStyle/>
          <a:p>
            <a:endParaRPr lang="en-IN"/>
          </a:p>
        </p:txBody>
      </p:sp>
      <p:sp>
        <p:nvSpPr>
          <p:cNvPr id="36880" name="Text Box 18"/>
          <p:cNvSpPr txBox="1">
            <a:spLocks noChangeArrowheads="1"/>
          </p:cNvSpPr>
          <p:nvPr/>
        </p:nvSpPr>
        <p:spPr bwMode="auto">
          <a:xfrm>
            <a:off x="2947988" y="3586163"/>
            <a:ext cx="500062" cy="304800"/>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- 3</a:t>
            </a:r>
            <a:r>
              <a:rPr lang="en-US" altLang="en-US" sz="1400" b="0">
                <a:cs typeface="Arial" charset="0"/>
              </a:rPr>
              <a:t>σ</a:t>
            </a:r>
          </a:p>
        </p:txBody>
      </p:sp>
      <p:sp>
        <p:nvSpPr>
          <p:cNvPr id="36881" name="Text Box 19"/>
          <p:cNvSpPr txBox="1">
            <a:spLocks noChangeArrowheads="1"/>
          </p:cNvSpPr>
          <p:nvPr/>
        </p:nvSpPr>
        <p:spPr bwMode="auto">
          <a:xfrm>
            <a:off x="5672138" y="3614738"/>
            <a:ext cx="544512" cy="304800"/>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+ 3</a:t>
            </a:r>
            <a:r>
              <a:rPr lang="en-US" altLang="en-US" sz="1400" b="0">
                <a:cs typeface="Arial" charset="0"/>
              </a:rPr>
              <a:t>σ</a:t>
            </a:r>
          </a:p>
        </p:txBody>
      </p:sp>
      <p:sp>
        <p:nvSpPr>
          <p:cNvPr id="36882" name="Line 20"/>
          <p:cNvSpPr>
            <a:spLocks noChangeShapeType="1"/>
          </p:cNvSpPr>
          <p:nvPr/>
        </p:nvSpPr>
        <p:spPr bwMode="auto">
          <a:xfrm flipH="1">
            <a:off x="6400800" y="3143250"/>
            <a:ext cx="0" cy="284163"/>
          </a:xfrm>
          <a:prstGeom prst="line">
            <a:avLst/>
          </a:prstGeom>
          <a:noFill/>
          <a:ln w="9525">
            <a:solidFill>
              <a:schemeClr val="tx1"/>
            </a:solidFill>
            <a:prstDash val="dash"/>
            <a:round/>
            <a:headEnd/>
            <a:tailEnd/>
          </a:ln>
        </p:spPr>
        <p:txBody>
          <a:bodyPr/>
          <a:lstStyle/>
          <a:p>
            <a:endParaRPr lang="en-IN"/>
          </a:p>
        </p:txBody>
      </p:sp>
      <p:sp>
        <p:nvSpPr>
          <p:cNvPr id="36883" name="Text Box 21"/>
          <p:cNvSpPr txBox="1">
            <a:spLocks noChangeArrowheads="1"/>
          </p:cNvSpPr>
          <p:nvPr/>
        </p:nvSpPr>
        <p:spPr bwMode="auto">
          <a:xfrm>
            <a:off x="6215063" y="3603625"/>
            <a:ext cx="544512" cy="304800"/>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+ 4</a:t>
            </a:r>
            <a:r>
              <a:rPr lang="en-US" altLang="en-US" sz="1400" b="0">
                <a:cs typeface="Arial" charset="0"/>
              </a:rPr>
              <a:t>σ</a:t>
            </a:r>
          </a:p>
        </p:txBody>
      </p:sp>
      <p:sp>
        <p:nvSpPr>
          <p:cNvPr id="36884" name="Text Box 22"/>
          <p:cNvSpPr txBox="1">
            <a:spLocks noChangeArrowheads="1"/>
          </p:cNvSpPr>
          <p:nvPr/>
        </p:nvSpPr>
        <p:spPr bwMode="auto">
          <a:xfrm>
            <a:off x="1941513" y="3602038"/>
            <a:ext cx="500062" cy="304800"/>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- 5</a:t>
            </a:r>
            <a:r>
              <a:rPr lang="en-US" altLang="en-US" sz="1400" b="0">
                <a:cs typeface="Arial" charset="0"/>
              </a:rPr>
              <a:t>σ</a:t>
            </a:r>
          </a:p>
        </p:txBody>
      </p:sp>
      <p:sp>
        <p:nvSpPr>
          <p:cNvPr id="36885" name="Text Box 23"/>
          <p:cNvSpPr txBox="1">
            <a:spLocks noChangeArrowheads="1"/>
          </p:cNvSpPr>
          <p:nvPr/>
        </p:nvSpPr>
        <p:spPr bwMode="auto">
          <a:xfrm>
            <a:off x="6700838" y="3602038"/>
            <a:ext cx="544512" cy="304800"/>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+ 5</a:t>
            </a:r>
            <a:r>
              <a:rPr lang="en-US" altLang="en-US" sz="1400" b="0">
                <a:cs typeface="Arial" charset="0"/>
              </a:rPr>
              <a:t>σ</a:t>
            </a:r>
          </a:p>
        </p:txBody>
      </p:sp>
      <p:sp>
        <p:nvSpPr>
          <p:cNvPr id="36886" name="Text Box 24"/>
          <p:cNvSpPr txBox="1">
            <a:spLocks noChangeArrowheads="1"/>
          </p:cNvSpPr>
          <p:nvPr/>
        </p:nvSpPr>
        <p:spPr bwMode="auto">
          <a:xfrm>
            <a:off x="1423988" y="3594100"/>
            <a:ext cx="500062" cy="304800"/>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- 6</a:t>
            </a:r>
            <a:r>
              <a:rPr lang="en-US" altLang="en-US" sz="1400" b="0">
                <a:cs typeface="Arial" charset="0"/>
              </a:rPr>
              <a:t>σ</a:t>
            </a:r>
          </a:p>
        </p:txBody>
      </p:sp>
      <p:sp>
        <p:nvSpPr>
          <p:cNvPr id="36887" name="Text Box 25"/>
          <p:cNvSpPr txBox="1">
            <a:spLocks noChangeArrowheads="1"/>
          </p:cNvSpPr>
          <p:nvPr/>
        </p:nvSpPr>
        <p:spPr bwMode="auto">
          <a:xfrm>
            <a:off x="7200900" y="3592513"/>
            <a:ext cx="544513" cy="304800"/>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+ 6</a:t>
            </a:r>
            <a:r>
              <a:rPr lang="en-US" altLang="en-US" sz="1400" b="0">
                <a:cs typeface="Arial" charset="0"/>
              </a:rPr>
              <a:t>σ</a:t>
            </a:r>
          </a:p>
        </p:txBody>
      </p:sp>
      <p:sp>
        <p:nvSpPr>
          <p:cNvPr id="36888" name="Text Box 26"/>
          <p:cNvSpPr txBox="1">
            <a:spLocks noChangeArrowheads="1"/>
          </p:cNvSpPr>
          <p:nvPr/>
        </p:nvSpPr>
        <p:spPr bwMode="auto">
          <a:xfrm>
            <a:off x="2449513" y="3589338"/>
            <a:ext cx="500062" cy="304800"/>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- 4</a:t>
            </a:r>
            <a:r>
              <a:rPr lang="en-US" altLang="en-US" sz="1400" b="0">
                <a:cs typeface="Arial" charset="0"/>
              </a:rPr>
              <a:t>σ</a:t>
            </a:r>
          </a:p>
        </p:txBody>
      </p:sp>
      <p:sp>
        <p:nvSpPr>
          <p:cNvPr id="36889" name="Line 27"/>
          <p:cNvSpPr>
            <a:spLocks noChangeShapeType="1"/>
          </p:cNvSpPr>
          <p:nvPr/>
        </p:nvSpPr>
        <p:spPr bwMode="auto">
          <a:xfrm>
            <a:off x="4138613" y="1504950"/>
            <a:ext cx="0" cy="1909763"/>
          </a:xfrm>
          <a:prstGeom prst="line">
            <a:avLst/>
          </a:prstGeom>
          <a:noFill/>
          <a:ln w="9525">
            <a:solidFill>
              <a:schemeClr val="tx1"/>
            </a:solidFill>
            <a:prstDash val="dash"/>
            <a:round/>
            <a:headEnd/>
            <a:tailEnd/>
          </a:ln>
        </p:spPr>
        <p:txBody>
          <a:bodyPr/>
          <a:lstStyle/>
          <a:p>
            <a:endParaRPr lang="en-IN"/>
          </a:p>
        </p:txBody>
      </p:sp>
      <p:sp>
        <p:nvSpPr>
          <p:cNvPr id="36890" name="Line 28"/>
          <p:cNvSpPr>
            <a:spLocks noChangeShapeType="1"/>
          </p:cNvSpPr>
          <p:nvPr/>
        </p:nvSpPr>
        <p:spPr bwMode="auto">
          <a:xfrm>
            <a:off x="3709988" y="2085975"/>
            <a:ext cx="0" cy="1306513"/>
          </a:xfrm>
          <a:prstGeom prst="line">
            <a:avLst/>
          </a:prstGeom>
          <a:noFill/>
          <a:ln w="9525">
            <a:solidFill>
              <a:schemeClr val="tx1"/>
            </a:solidFill>
            <a:prstDash val="dash"/>
            <a:round/>
            <a:headEnd/>
            <a:tailEnd/>
          </a:ln>
        </p:spPr>
        <p:txBody>
          <a:bodyPr/>
          <a:lstStyle/>
          <a:p>
            <a:endParaRPr lang="en-IN"/>
          </a:p>
        </p:txBody>
      </p:sp>
      <p:sp>
        <p:nvSpPr>
          <p:cNvPr id="36891" name="Line 29"/>
          <p:cNvSpPr>
            <a:spLocks noChangeShapeType="1"/>
          </p:cNvSpPr>
          <p:nvPr/>
        </p:nvSpPr>
        <p:spPr bwMode="auto">
          <a:xfrm flipH="1">
            <a:off x="3281363" y="2714625"/>
            <a:ext cx="0" cy="666750"/>
          </a:xfrm>
          <a:prstGeom prst="line">
            <a:avLst/>
          </a:prstGeom>
          <a:noFill/>
          <a:ln w="9525">
            <a:solidFill>
              <a:schemeClr val="tx1"/>
            </a:solidFill>
            <a:prstDash val="dash"/>
            <a:round/>
            <a:headEnd/>
            <a:tailEnd/>
          </a:ln>
        </p:spPr>
        <p:txBody>
          <a:bodyPr/>
          <a:lstStyle/>
          <a:p>
            <a:endParaRPr lang="en-IN"/>
          </a:p>
        </p:txBody>
      </p:sp>
      <p:sp>
        <p:nvSpPr>
          <p:cNvPr id="36892" name="Line 30"/>
          <p:cNvSpPr>
            <a:spLocks noChangeShapeType="1"/>
          </p:cNvSpPr>
          <p:nvPr/>
        </p:nvSpPr>
        <p:spPr bwMode="auto">
          <a:xfrm flipH="1">
            <a:off x="2767013" y="3109913"/>
            <a:ext cx="0" cy="284162"/>
          </a:xfrm>
          <a:prstGeom prst="line">
            <a:avLst/>
          </a:prstGeom>
          <a:noFill/>
          <a:ln w="9525">
            <a:solidFill>
              <a:schemeClr val="tx1"/>
            </a:solidFill>
            <a:prstDash val="dash"/>
            <a:round/>
            <a:headEnd/>
            <a:tailEnd/>
          </a:ln>
        </p:spPr>
        <p:txBody>
          <a:bodyPr/>
          <a:lstStyle/>
          <a:p>
            <a:endParaRPr lang="en-IN"/>
          </a:p>
        </p:txBody>
      </p:sp>
      <p:sp>
        <p:nvSpPr>
          <p:cNvPr id="36893" name="Text Box 31"/>
          <p:cNvSpPr txBox="1">
            <a:spLocks noChangeArrowheads="1"/>
          </p:cNvSpPr>
          <p:nvPr/>
        </p:nvSpPr>
        <p:spPr bwMode="auto">
          <a:xfrm>
            <a:off x="5572125" y="3317875"/>
            <a:ext cx="282575" cy="304800"/>
          </a:xfrm>
          <a:prstGeom prst="rect">
            <a:avLst/>
          </a:prstGeom>
          <a:noFill/>
          <a:ln w="9525">
            <a:noFill/>
            <a:miter lim="800000"/>
            <a:headEnd/>
            <a:tailEnd/>
          </a:ln>
        </p:spPr>
        <p:txBody>
          <a:bodyPr wrap="none">
            <a:spAutoFit/>
          </a:bodyPr>
          <a:lstStyle/>
          <a:p>
            <a:pPr algn="ctr" eaLnBrk="1" hangingPunct="1"/>
            <a:r>
              <a:rPr lang="en-US" altLang="en-US" sz="1400" b="0">
                <a:cs typeface="Arial" charset="0"/>
              </a:rPr>
              <a:t>8</a:t>
            </a:r>
            <a:endParaRPr lang="en-US" altLang="en-US" sz="1400" b="0"/>
          </a:p>
        </p:txBody>
      </p:sp>
      <p:sp>
        <p:nvSpPr>
          <p:cNvPr id="302112" name="Text Box 32"/>
          <p:cNvSpPr txBox="1">
            <a:spLocks noChangeArrowheads="1"/>
          </p:cNvSpPr>
          <p:nvPr/>
        </p:nvSpPr>
        <p:spPr bwMode="auto">
          <a:xfrm>
            <a:off x="609600" y="4038600"/>
            <a:ext cx="7924800" cy="246221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marL="342900" indent="-342900" eaLnBrk="1" hangingPunct="1">
              <a:spcBef>
                <a:spcPct val="50000"/>
              </a:spcBef>
              <a:buFontTx/>
              <a:buAutoNum type="arabicPeriod"/>
              <a:defRPr/>
            </a:pPr>
            <a:r>
              <a:rPr lang="en-US" sz="1600" b="0" dirty="0"/>
              <a:t>Z score is the distance of a data point in terms of standard deviation</a:t>
            </a:r>
          </a:p>
          <a:p>
            <a:pPr marL="800100" lvl="1" indent="-342900" eaLnBrk="1" hangingPunct="1">
              <a:spcBef>
                <a:spcPct val="50000"/>
              </a:spcBef>
              <a:defRPr/>
            </a:pPr>
            <a:r>
              <a:rPr lang="en-US" sz="1400" dirty="0"/>
              <a:t>For e.g. “x” is +1.5σ from the mean,  z = +1.5</a:t>
            </a:r>
          </a:p>
          <a:p>
            <a:pPr marL="800100" lvl="1" indent="-342900" eaLnBrk="1" hangingPunct="1">
              <a:spcBef>
                <a:spcPct val="50000"/>
              </a:spcBef>
              <a:defRPr/>
            </a:pPr>
            <a:r>
              <a:rPr lang="en-US" sz="1400" dirty="0"/>
              <a:t>              “y” is +2.5σ from the mean, z = +2.5</a:t>
            </a:r>
          </a:p>
          <a:p>
            <a:pPr marL="800100" lvl="1" indent="-342900" eaLnBrk="1" hangingPunct="1">
              <a:spcBef>
                <a:spcPct val="50000"/>
              </a:spcBef>
              <a:defRPr/>
            </a:pPr>
            <a:r>
              <a:rPr lang="en-US" sz="1400" dirty="0"/>
              <a:t>              “a” is -2.5σ from the mean,  z = -2.5</a:t>
            </a:r>
          </a:p>
          <a:p>
            <a:pPr marL="342900" indent="-342900" eaLnBrk="1" hangingPunct="1">
              <a:spcBef>
                <a:spcPct val="50000"/>
              </a:spcBef>
              <a:buFontTx/>
              <a:buAutoNum type="arabicPeriod"/>
              <a:defRPr/>
            </a:pPr>
            <a:endParaRPr lang="en-US" sz="1600" b="0" dirty="0"/>
          </a:p>
          <a:p>
            <a:pPr marL="342900" indent="-342900" eaLnBrk="1" hangingPunct="1">
              <a:spcBef>
                <a:spcPct val="50000"/>
              </a:spcBef>
              <a:buFontTx/>
              <a:buAutoNum type="arabicPeriod"/>
              <a:defRPr/>
            </a:pPr>
            <a:r>
              <a:rPr lang="en-US" sz="1600" b="0" dirty="0"/>
              <a:t>Values with larger magnitude Z score occur less and less frequently</a:t>
            </a:r>
          </a:p>
          <a:p>
            <a:pPr marL="342900" indent="-342900" eaLnBrk="1" hangingPunct="1">
              <a:spcBef>
                <a:spcPct val="50000"/>
              </a:spcBef>
              <a:buFontTx/>
              <a:buAutoNum type="arabicPeriod"/>
              <a:defRPr/>
            </a:pPr>
            <a:endParaRPr lang="en-US" b="0" dirty="0"/>
          </a:p>
        </p:txBody>
      </p:sp>
      <p:sp>
        <p:nvSpPr>
          <p:cNvPr id="302113" name="Text Box 33"/>
          <p:cNvSpPr txBox="1">
            <a:spLocks noChangeArrowheads="1"/>
          </p:cNvSpPr>
          <p:nvPr/>
        </p:nvSpPr>
        <p:spPr bwMode="auto">
          <a:xfrm>
            <a:off x="5105400" y="2790825"/>
            <a:ext cx="3111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eaLnBrk="1" hangingPunct="1">
              <a:defRPr/>
            </a:pPr>
            <a:r>
              <a:rPr lang="en-US"/>
              <a:t>x</a:t>
            </a:r>
          </a:p>
        </p:txBody>
      </p:sp>
      <p:sp>
        <p:nvSpPr>
          <p:cNvPr id="302114" name="Text Box 34"/>
          <p:cNvSpPr txBox="1">
            <a:spLocks noChangeArrowheads="1"/>
          </p:cNvSpPr>
          <p:nvPr/>
        </p:nvSpPr>
        <p:spPr bwMode="auto">
          <a:xfrm>
            <a:off x="5562600" y="2819400"/>
            <a:ext cx="3111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eaLnBrk="1" hangingPunct="1">
              <a:defRPr/>
            </a:pPr>
            <a:r>
              <a:rPr lang="en-US"/>
              <a:t>y</a:t>
            </a:r>
          </a:p>
        </p:txBody>
      </p:sp>
      <p:sp>
        <p:nvSpPr>
          <p:cNvPr id="302115" name="Text Box 35"/>
          <p:cNvSpPr txBox="1">
            <a:spLocks noChangeArrowheads="1"/>
          </p:cNvSpPr>
          <p:nvPr/>
        </p:nvSpPr>
        <p:spPr bwMode="auto">
          <a:xfrm>
            <a:off x="3352800" y="2824163"/>
            <a:ext cx="311150" cy="36671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eaLnBrk="1" hangingPunct="1">
              <a:defRPr/>
            </a:pPr>
            <a:r>
              <a:rPr lang="en-US"/>
              <a:t>a</a:t>
            </a:r>
          </a:p>
        </p:txBody>
      </p:sp>
      <p:sp>
        <p:nvSpPr>
          <p:cNvPr id="302116" name="Line 36"/>
          <p:cNvSpPr>
            <a:spLocks noChangeShapeType="1"/>
          </p:cNvSpPr>
          <p:nvPr/>
        </p:nvSpPr>
        <p:spPr bwMode="auto">
          <a:xfrm>
            <a:off x="5257800" y="3048000"/>
            <a:ext cx="0" cy="304800"/>
          </a:xfrm>
          <a:prstGeom prst="line">
            <a:avLst/>
          </a:prstGeom>
          <a:noFill/>
          <a:ln w="3175">
            <a:solidFill>
              <a:schemeClr val="tx1"/>
            </a:solidFill>
            <a:prstDash val="dash"/>
            <a:round/>
            <a:headEnd/>
            <a:tailEnd/>
          </a:ln>
          <a:effectLst>
            <a:prstShdw prst="shdw17" dist="17961" dir="2700000">
              <a:schemeClr val="tx1">
                <a:gamma/>
                <a:shade val="60000"/>
                <a:invGamma/>
              </a:schemeClr>
            </a:prstShdw>
          </a:effectLst>
        </p:spPr>
        <p:txBody>
          <a:bodyPr/>
          <a:lstStyle/>
          <a:p>
            <a:pPr eaLnBrk="1" hangingPunct="1">
              <a:defRPr/>
            </a:pPr>
            <a:endParaRPr lang="en-US"/>
          </a:p>
        </p:txBody>
      </p:sp>
      <p:sp>
        <p:nvSpPr>
          <p:cNvPr id="302117" name="Line 37"/>
          <p:cNvSpPr>
            <a:spLocks noChangeShapeType="1"/>
          </p:cNvSpPr>
          <p:nvPr/>
        </p:nvSpPr>
        <p:spPr bwMode="auto">
          <a:xfrm>
            <a:off x="3509963" y="3086100"/>
            <a:ext cx="0" cy="304800"/>
          </a:xfrm>
          <a:prstGeom prst="line">
            <a:avLst/>
          </a:prstGeom>
          <a:noFill/>
          <a:ln w="3175">
            <a:solidFill>
              <a:schemeClr val="tx1"/>
            </a:solidFill>
            <a:prstDash val="dash"/>
            <a:round/>
            <a:headEnd/>
            <a:tailEnd/>
          </a:ln>
          <a:effectLst>
            <a:prstShdw prst="shdw17" dist="17961" dir="2700000">
              <a:schemeClr val="tx1">
                <a:gamma/>
                <a:shade val="60000"/>
                <a:invGamma/>
              </a:schemeClr>
            </a:prstShdw>
          </a:effectLst>
        </p:spPr>
        <p:txBody>
          <a:bodyPr/>
          <a:lstStyle/>
          <a:p>
            <a:pPr eaLnBrk="1" hangingPunct="1">
              <a:defRPr/>
            </a:pPr>
            <a:endParaRPr lang="en-US"/>
          </a:p>
        </p:txBody>
      </p:sp>
      <p:sp>
        <p:nvSpPr>
          <p:cNvPr id="302118" name="Line 38"/>
          <p:cNvSpPr>
            <a:spLocks noChangeShapeType="1"/>
          </p:cNvSpPr>
          <p:nvPr/>
        </p:nvSpPr>
        <p:spPr bwMode="auto">
          <a:xfrm>
            <a:off x="5705475" y="3052763"/>
            <a:ext cx="0" cy="304800"/>
          </a:xfrm>
          <a:prstGeom prst="line">
            <a:avLst/>
          </a:prstGeom>
          <a:noFill/>
          <a:ln w="3175">
            <a:solidFill>
              <a:schemeClr val="tx1"/>
            </a:solidFill>
            <a:prstDash val="dash"/>
            <a:round/>
            <a:headEnd/>
            <a:tailEnd/>
          </a:ln>
          <a:effectLst>
            <a:prstShdw prst="shdw17" dist="17961" dir="2700000">
              <a:schemeClr val="tx1">
                <a:gamma/>
                <a:shade val="60000"/>
                <a:invGamma/>
              </a:schemeClr>
            </a:prstShdw>
          </a:effectLst>
        </p:spPr>
        <p:txBody>
          <a:bodyPr/>
          <a:lstStyle/>
          <a:p>
            <a:pPr eaLnBrk="1" hangingPunct="1">
              <a:defRPr/>
            </a:pPr>
            <a:endParaRPr lang="en-US"/>
          </a:p>
        </p:txBody>
      </p:sp>
      <p:sp>
        <p:nvSpPr>
          <p:cNvPr id="39" name="Rectangle 12"/>
          <p:cNvSpPr txBox="1">
            <a:spLocks/>
          </p:cNvSpPr>
          <p:nvPr/>
        </p:nvSpPr>
        <p:spPr>
          <a:xfrm>
            <a:off x="986163" y="1541463"/>
            <a:ext cx="3810000" cy="411162"/>
          </a:xfrm>
          <a:prstGeom prst="rect">
            <a:avLst/>
          </a:prstGeom>
          <a:noFill/>
        </p:spPr>
        <p:txBody>
          <a:bodyPr/>
          <a:lstStyle/>
          <a:p>
            <a:pPr defTabSz="457200" fontAlgn="auto">
              <a:spcAft>
                <a:spcPts val="0"/>
              </a:spcAft>
              <a:defRPr/>
            </a:pPr>
            <a:r>
              <a:rPr lang="en-US" altLang="en-US" sz="1400" b="1" dirty="0">
                <a:latin typeface="+mj-lt"/>
                <a:cs typeface="Arial"/>
              </a:rPr>
              <a:t>Normal curve – Z scores</a:t>
            </a:r>
          </a:p>
        </p:txBody>
      </p:sp>
      <p:sp>
        <p:nvSpPr>
          <p:cNvPr id="40" name="TextBox 39">
            <a:extLst>
              <a:ext uri="{FF2B5EF4-FFF2-40B4-BE49-F238E27FC236}">
                <a16:creationId xmlns:a16="http://schemas.microsoft.com/office/drawing/2014/main" id="{ABEF6207-1C0E-43F7-A3E1-31FD9D06A8F9}"/>
              </a:ext>
            </a:extLst>
          </p:cNvPr>
          <p:cNvSpPr txBox="1"/>
          <p:nvPr/>
        </p:nvSpPr>
        <p:spPr>
          <a:xfrm>
            <a:off x="609600" y="762000"/>
            <a:ext cx="7772400" cy="369332"/>
          </a:xfrm>
          <a:prstGeom prst="rect">
            <a:avLst/>
          </a:prstGeom>
          <a:noFill/>
        </p:spPr>
        <p:txBody>
          <a:bodyPr wrap="square" rtlCol="0">
            <a:spAutoFit/>
          </a:bodyPr>
          <a:lstStyle/>
          <a:p>
            <a:r>
              <a:rPr lang="en-US" b="1" dirty="0"/>
              <a:t>Probability and distributions</a:t>
            </a:r>
          </a:p>
        </p:txBody>
      </p:sp>
    </p:spTree>
    <p:extLst>
      <p:ext uri="{BB962C8B-B14F-4D97-AF65-F5344CB8AC3E}">
        <p14:creationId xmlns:p14="http://schemas.microsoft.com/office/powerpoint/2010/main" val="4405647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a:grpSpLocks/>
          </p:cNvGrpSpPr>
          <p:nvPr/>
        </p:nvGrpSpPr>
        <p:grpSpPr bwMode="auto">
          <a:xfrm>
            <a:off x="152400" y="2023689"/>
            <a:ext cx="7848600" cy="4543798"/>
            <a:chOff x="96" y="681"/>
            <a:chExt cx="5520" cy="3456"/>
          </a:xfrm>
        </p:grpSpPr>
        <p:grpSp>
          <p:nvGrpSpPr>
            <p:cNvPr id="3" name="Group 2"/>
            <p:cNvGrpSpPr>
              <a:grpSpLocks/>
            </p:cNvGrpSpPr>
            <p:nvPr/>
          </p:nvGrpSpPr>
          <p:grpSpPr bwMode="auto">
            <a:xfrm>
              <a:off x="936" y="681"/>
              <a:ext cx="3926" cy="1338"/>
              <a:chOff x="770" y="784"/>
              <a:chExt cx="4040" cy="1088"/>
            </a:xfrm>
          </p:grpSpPr>
          <p:sp>
            <p:nvSpPr>
              <p:cNvPr id="38958" name="Freeform 3"/>
              <p:cNvSpPr>
                <a:spLocks/>
              </p:cNvSpPr>
              <p:nvPr/>
            </p:nvSpPr>
            <p:spPr bwMode="auto">
              <a:xfrm>
                <a:off x="770" y="784"/>
                <a:ext cx="2026" cy="1088"/>
              </a:xfrm>
              <a:custGeom>
                <a:avLst/>
                <a:gdLst>
                  <a:gd name="T0" fmla="*/ 0 w 1735"/>
                  <a:gd name="T1" fmla="*/ 100 h 1619"/>
                  <a:gd name="T2" fmla="*/ 140 w 1735"/>
                  <a:gd name="T3" fmla="*/ 100 h 1619"/>
                  <a:gd name="T4" fmla="*/ 367 w 1735"/>
                  <a:gd name="T5" fmla="*/ 99 h 1619"/>
                  <a:gd name="T6" fmla="*/ 554 w 1735"/>
                  <a:gd name="T7" fmla="*/ 99 h 1619"/>
                  <a:gd name="T8" fmla="*/ 761 w 1735"/>
                  <a:gd name="T9" fmla="*/ 98 h 1619"/>
                  <a:gd name="T10" fmla="*/ 994 w 1735"/>
                  <a:gd name="T11" fmla="*/ 97 h 1619"/>
                  <a:gd name="T12" fmla="*/ 1177 w 1735"/>
                  <a:gd name="T13" fmla="*/ 97 h 1619"/>
                  <a:gd name="T14" fmla="*/ 1310 w 1735"/>
                  <a:gd name="T15" fmla="*/ 95 h 1619"/>
                  <a:gd name="T16" fmla="*/ 1498 w 1735"/>
                  <a:gd name="T17" fmla="*/ 95 h 1619"/>
                  <a:gd name="T18" fmla="*/ 1615 w 1735"/>
                  <a:gd name="T19" fmla="*/ 94 h 1619"/>
                  <a:gd name="T20" fmla="*/ 1749 w 1735"/>
                  <a:gd name="T21" fmla="*/ 93 h 1619"/>
                  <a:gd name="T22" fmla="*/ 1910 w 1735"/>
                  <a:gd name="T23" fmla="*/ 92 h 1619"/>
                  <a:gd name="T24" fmla="*/ 2030 w 1735"/>
                  <a:gd name="T25" fmla="*/ 91 h 1619"/>
                  <a:gd name="T26" fmla="*/ 2097 w 1735"/>
                  <a:gd name="T27" fmla="*/ 90 h 1619"/>
                  <a:gd name="T28" fmla="*/ 2186 w 1735"/>
                  <a:gd name="T29" fmla="*/ 89 h 1619"/>
                  <a:gd name="T30" fmla="*/ 2277 w 1735"/>
                  <a:gd name="T31" fmla="*/ 88 h 1619"/>
                  <a:gd name="T32" fmla="*/ 2347 w 1735"/>
                  <a:gd name="T33" fmla="*/ 87 h 1619"/>
                  <a:gd name="T34" fmla="*/ 2370 w 1735"/>
                  <a:gd name="T35" fmla="*/ 86 h 1619"/>
                  <a:gd name="T36" fmla="*/ 2417 w 1735"/>
                  <a:gd name="T37" fmla="*/ 86 h 1619"/>
                  <a:gd name="T38" fmla="*/ 2528 w 1735"/>
                  <a:gd name="T39" fmla="*/ 83 h 1619"/>
                  <a:gd name="T40" fmla="*/ 2626 w 1735"/>
                  <a:gd name="T41" fmla="*/ 80 h 1619"/>
                  <a:gd name="T42" fmla="*/ 2716 w 1735"/>
                  <a:gd name="T43" fmla="*/ 78 h 1619"/>
                  <a:gd name="T44" fmla="*/ 2807 w 1735"/>
                  <a:gd name="T45" fmla="*/ 75 h 1619"/>
                  <a:gd name="T46" fmla="*/ 2897 w 1735"/>
                  <a:gd name="T47" fmla="*/ 72 h 1619"/>
                  <a:gd name="T48" fmla="*/ 2991 w 1735"/>
                  <a:gd name="T49" fmla="*/ 68 h 1619"/>
                  <a:gd name="T50" fmla="*/ 3058 w 1735"/>
                  <a:gd name="T51" fmla="*/ 66 h 1619"/>
                  <a:gd name="T52" fmla="*/ 3105 w 1735"/>
                  <a:gd name="T53" fmla="*/ 64 h 1619"/>
                  <a:gd name="T54" fmla="*/ 3267 w 1735"/>
                  <a:gd name="T55" fmla="*/ 57 h 1619"/>
                  <a:gd name="T56" fmla="*/ 3588 w 1735"/>
                  <a:gd name="T57" fmla="*/ 44 h 1619"/>
                  <a:gd name="T58" fmla="*/ 3751 w 1735"/>
                  <a:gd name="T59" fmla="*/ 36 h 1619"/>
                  <a:gd name="T60" fmla="*/ 3796 w 1735"/>
                  <a:gd name="T61" fmla="*/ 35 h 1619"/>
                  <a:gd name="T62" fmla="*/ 3889 w 1735"/>
                  <a:gd name="T63" fmla="*/ 31 h 1619"/>
                  <a:gd name="T64" fmla="*/ 3959 w 1735"/>
                  <a:gd name="T65" fmla="*/ 28 h 1619"/>
                  <a:gd name="T66" fmla="*/ 4027 w 1735"/>
                  <a:gd name="T67" fmla="*/ 26 h 1619"/>
                  <a:gd name="T68" fmla="*/ 4121 w 1735"/>
                  <a:gd name="T69" fmla="*/ 22 h 1619"/>
                  <a:gd name="T70" fmla="*/ 4189 w 1735"/>
                  <a:gd name="T71" fmla="*/ 20 h 1619"/>
                  <a:gd name="T72" fmla="*/ 4258 w 1735"/>
                  <a:gd name="T73" fmla="*/ 17 h 1619"/>
                  <a:gd name="T74" fmla="*/ 4326 w 1735"/>
                  <a:gd name="T75" fmla="*/ 15 h 1619"/>
                  <a:gd name="T76" fmla="*/ 4349 w 1735"/>
                  <a:gd name="T77" fmla="*/ 13 h 1619"/>
                  <a:gd name="T78" fmla="*/ 4373 w 1735"/>
                  <a:gd name="T79" fmla="*/ 13 h 1619"/>
                  <a:gd name="T80" fmla="*/ 4444 w 1735"/>
                  <a:gd name="T81" fmla="*/ 11 h 1619"/>
                  <a:gd name="T82" fmla="*/ 4489 w 1735"/>
                  <a:gd name="T83" fmla="*/ 9 h 1619"/>
                  <a:gd name="T84" fmla="*/ 4535 w 1735"/>
                  <a:gd name="T85" fmla="*/ 7 h 1619"/>
                  <a:gd name="T86" fmla="*/ 4604 w 1735"/>
                  <a:gd name="T87" fmla="*/ 5 h 1619"/>
                  <a:gd name="T88" fmla="*/ 4650 w 1735"/>
                  <a:gd name="T89" fmla="*/ 4 h 1619"/>
                  <a:gd name="T90" fmla="*/ 4698 w 1735"/>
                  <a:gd name="T91" fmla="*/ 3 h 1619"/>
                  <a:gd name="T92" fmla="*/ 4744 w 1735"/>
                  <a:gd name="T93" fmla="*/ 3 h 1619"/>
                  <a:gd name="T94" fmla="*/ 4765 w 1735"/>
                  <a:gd name="T95" fmla="*/ 2 h 1619"/>
                  <a:gd name="T96" fmla="*/ 4812 w 1735"/>
                  <a:gd name="T97" fmla="*/ 1 h 1619"/>
                  <a:gd name="T98" fmla="*/ 4902 w 1735"/>
                  <a:gd name="T99" fmla="*/ 1 h 1619"/>
                  <a:gd name="T100" fmla="*/ 4994 w 1735"/>
                  <a:gd name="T101" fmla="*/ 1 h 1619"/>
                  <a:gd name="T102" fmla="*/ 5087 w 1735"/>
                  <a:gd name="T103" fmla="*/ 0 h 1619"/>
                  <a:gd name="T104" fmla="*/ 5136 w 1735"/>
                  <a:gd name="T105" fmla="*/ 0 h 1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35"/>
                  <a:gd name="T160" fmla="*/ 0 h 1619"/>
                  <a:gd name="T161" fmla="*/ 1735 w 1735"/>
                  <a:gd name="T162" fmla="*/ 1619 h 161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35" h="1619">
                    <a:moveTo>
                      <a:pt x="0" y="1618"/>
                    </a:moveTo>
                    <a:lnTo>
                      <a:pt x="47" y="1613"/>
                    </a:lnTo>
                    <a:lnTo>
                      <a:pt x="124" y="1602"/>
                    </a:lnTo>
                    <a:lnTo>
                      <a:pt x="187" y="1597"/>
                    </a:lnTo>
                    <a:lnTo>
                      <a:pt x="257" y="1586"/>
                    </a:lnTo>
                    <a:lnTo>
                      <a:pt x="335" y="1570"/>
                    </a:lnTo>
                    <a:lnTo>
                      <a:pt x="397" y="1560"/>
                    </a:lnTo>
                    <a:lnTo>
                      <a:pt x="443" y="1549"/>
                    </a:lnTo>
                    <a:lnTo>
                      <a:pt x="506" y="1533"/>
                    </a:lnTo>
                    <a:lnTo>
                      <a:pt x="545" y="1523"/>
                    </a:lnTo>
                    <a:lnTo>
                      <a:pt x="591" y="1507"/>
                    </a:lnTo>
                    <a:lnTo>
                      <a:pt x="646" y="1491"/>
                    </a:lnTo>
                    <a:lnTo>
                      <a:pt x="685" y="1475"/>
                    </a:lnTo>
                    <a:lnTo>
                      <a:pt x="708" y="1459"/>
                    </a:lnTo>
                    <a:lnTo>
                      <a:pt x="738" y="1443"/>
                    </a:lnTo>
                    <a:lnTo>
                      <a:pt x="769" y="1422"/>
                    </a:lnTo>
                    <a:lnTo>
                      <a:pt x="793" y="1401"/>
                    </a:lnTo>
                    <a:lnTo>
                      <a:pt x="800" y="1396"/>
                    </a:lnTo>
                    <a:lnTo>
                      <a:pt x="816" y="1380"/>
                    </a:lnTo>
                    <a:lnTo>
                      <a:pt x="855" y="1338"/>
                    </a:lnTo>
                    <a:lnTo>
                      <a:pt x="886" y="1295"/>
                    </a:lnTo>
                    <a:lnTo>
                      <a:pt x="917" y="1254"/>
                    </a:lnTo>
                    <a:lnTo>
                      <a:pt x="948" y="1206"/>
                    </a:lnTo>
                    <a:lnTo>
                      <a:pt x="979" y="1158"/>
                    </a:lnTo>
                    <a:lnTo>
                      <a:pt x="1010" y="1105"/>
                    </a:lnTo>
                    <a:lnTo>
                      <a:pt x="1034" y="1063"/>
                    </a:lnTo>
                    <a:lnTo>
                      <a:pt x="1049" y="1031"/>
                    </a:lnTo>
                    <a:lnTo>
                      <a:pt x="1104" y="925"/>
                    </a:lnTo>
                    <a:lnTo>
                      <a:pt x="1213" y="703"/>
                    </a:lnTo>
                    <a:lnTo>
                      <a:pt x="1267" y="592"/>
                    </a:lnTo>
                    <a:lnTo>
                      <a:pt x="1283" y="560"/>
                    </a:lnTo>
                    <a:lnTo>
                      <a:pt x="1314" y="507"/>
                    </a:lnTo>
                    <a:lnTo>
                      <a:pt x="1337" y="460"/>
                    </a:lnTo>
                    <a:lnTo>
                      <a:pt x="1361" y="412"/>
                    </a:lnTo>
                    <a:lnTo>
                      <a:pt x="1392" y="359"/>
                    </a:lnTo>
                    <a:lnTo>
                      <a:pt x="1415" y="317"/>
                    </a:lnTo>
                    <a:lnTo>
                      <a:pt x="1438" y="275"/>
                    </a:lnTo>
                    <a:lnTo>
                      <a:pt x="1462" y="238"/>
                    </a:lnTo>
                    <a:lnTo>
                      <a:pt x="1469" y="222"/>
                    </a:lnTo>
                    <a:lnTo>
                      <a:pt x="1477" y="206"/>
                    </a:lnTo>
                    <a:lnTo>
                      <a:pt x="1501" y="169"/>
                    </a:lnTo>
                    <a:lnTo>
                      <a:pt x="1516" y="143"/>
                    </a:lnTo>
                    <a:lnTo>
                      <a:pt x="1532" y="116"/>
                    </a:lnTo>
                    <a:lnTo>
                      <a:pt x="1555" y="90"/>
                    </a:lnTo>
                    <a:lnTo>
                      <a:pt x="1571" y="69"/>
                    </a:lnTo>
                    <a:lnTo>
                      <a:pt x="1586" y="53"/>
                    </a:lnTo>
                    <a:lnTo>
                      <a:pt x="1602" y="42"/>
                    </a:lnTo>
                    <a:lnTo>
                      <a:pt x="1610" y="37"/>
                    </a:lnTo>
                    <a:lnTo>
                      <a:pt x="1625" y="26"/>
                    </a:lnTo>
                    <a:lnTo>
                      <a:pt x="1656" y="16"/>
                    </a:lnTo>
                    <a:lnTo>
                      <a:pt x="1687" y="5"/>
                    </a:lnTo>
                    <a:lnTo>
                      <a:pt x="1718" y="0"/>
                    </a:lnTo>
                    <a:lnTo>
                      <a:pt x="1734" y="0"/>
                    </a:lnTo>
                  </a:path>
                </a:pathLst>
              </a:custGeom>
              <a:noFill/>
              <a:ln w="28575" cap="rnd">
                <a:solidFill>
                  <a:schemeClr val="tx1"/>
                </a:solidFill>
                <a:round/>
                <a:headEnd type="none" w="sm" len="sm"/>
                <a:tailEnd type="none" w="sm" len="sm"/>
              </a:ln>
            </p:spPr>
            <p:txBody>
              <a:bodyPr/>
              <a:lstStyle/>
              <a:p>
                <a:endParaRPr lang="en-IN"/>
              </a:p>
            </p:txBody>
          </p:sp>
          <p:sp>
            <p:nvSpPr>
              <p:cNvPr id="38959" name="Freeform 4"/>
              <p:cNvSpPr>
                <a:spLocks/>
              </p:cNvSpPr>
              <p:nvPr/>
            </p:nvSpPr>
            <p:spPr bwMode="auto">
              <a:xfrm>
                <a:off x="2794" y="784"/>
                <a:ext cx="2016" cy="1088"/>
              </a:xfrm>
              <a:custGeom>
                <a:avLst/>
                <a:gdLst>
                  <a:gd name="T0" fmla="*/ 5099 w 1727"/>
                  <a:gd name="T1" fmla="*/ 100 h 1619"/>
                  <a:gd name="T2" fmla="*/ 4960 w 1727"/>
                  <a:gd name="T3" fmla="*/ 100 h 1619"/>
                  <a:gd name="T4" fmla="*/ 4731 w 1727"/>
                  <a:gd name="T5" fmla="*/ 99 h 1619"/>
                  <a:gd name="T6" fmla="*/ 4547 w 1727"/>
                  <a:gd name="T7" fmla="*/ 99 h 1619"/>
                  <a:gd name="T8" fmla="*/ 4340 w 1727"/>
                  <a:gd name="T9" fmla="*/ 98 h 1619"/>
                  <a:gd name="T10" fmla="*/ 4109 w 1727"/>
                  <a:gd name="T11" fmla="*/ 97 h 1619"/>
                  <a:gd name="T12" fmla="*/ 3926 w 1727"/>
                  <a:gd name="T13" fmla="*/ 97 h 1619"/>
                  <a:gd name="T14" fmla="*/ 3793 w 1727"/>
                  <a:gd name="T15" fmla="*/ 95 h 1619"/>
                  <a:gd name="T16" fmla="*/ 3602 w 1727"/>
                  <a:gd name="T17" fmla="*/ 95 h 1619"/>
                  <a:gd name="T18" fmla="*/ 3488 w 1727"/>
                  <a:gd name="T19" fmla="*/ 94 h 1619"/>
                  <a:gd name="T20" fmla="*/ 3354 w 1727"/>
                  <a:gd name="T21" fmla="*/ 93 h 1619"/>
                  <a:gd name="T22" fmla="*/ 3190 w 1727"/>
                  <a:gd name="T23" fmla="*/ 92 h 1619"/>
                  <a:gd name="T24" fmla="*/ 3072 w 1727"/>
                  <a:gd name="T25" fmla="*/ 91 h 1619"/>
                  <a:gd name="T26" fmla="*/ 3006 w 1727"/>
                  <a:gd name="T27" fmla="*/ 90 h 1619"/>
                  <a:gd name="T28" fmla="*/ 2917 w 1727"/>
                  <a:gd name="T29" fmla="*/ 89 h 1619"/>
                  <a:gd name="T30" fmla="*/ 2826 w 1727"/>
                  <a:gd name="T31" fmla="*/ 88 h 1619"/>
                  <a:gd name="T32" fmla="*/ 2755 w 1727"/>
                  <a:gd name="T33" fmla="*/ 87 h 1619"/>
                  <a:gd name="T34" fmla="*/ 2735 w 1727"/>
                  <a:gd name="T35" fmla="*/ 86 h 1619"/>
                  <a:gd name="T36" fmla="*/ 2688 w 1727"/>
                  <a:gd name="T37" fmla="*/ 86 h 1619"/>
                  <a:gd name="T38" fmla="*/ 2574 w 1727"/>
                  <a:gd name="T39" fmla="*/ 83 h 1619"/>
                  <a:gd name="T40" fmla="*/ 2483 w 1727"/>
                  <a:gd name="T41" fmla="*/ 80 h 1619"/>
                  <a:gd name="T42" fmla="*/ 2387 w 1727"/>
                  <a:gd name="T43" fmla="*/ 78 h 1619"/>
                  <a:gd name="T44" fmla="*/ 2297 w 1727"/>
                  <a:gd name="T45" fmla="*/ 75 h 1619"/>
                  <a:gd name="T46" fmla="*/ 2206 w 1727"/>
                  <a:gd name="T47" fmla="*/ 72 h 1619"/>
                  <a:gd name="T48" fmla="*/ 2116 w 1727"/>
                  <a:gd name="T49" fmla="*/ 69 h 1619"/>
                  <a:gd name="T50" fmla="*/ 2024 w 1727"/>
                  <a:gd name="T51" fmla="*/ 66 h 1619"/>
                  <a:gd name="T52" fmla="*/ 1977 w 1727"/>
                  <a:gd name="T53" fmla="*/ 64 h 1619"/>
                  <a:gd name="T54" fmla="*/ 1816 w 1727"/>
                  <a:gd name="T55" fmla="*/ 57 h 1619"/>
                  <a:gd name="T56" fmla="*/ 1495 w 1727"/>
                  <a:gd name="T57" fmla="*/ 44 h 1619"/>
                  <a:gd name="T58" fmla="*/ 1331 w 1727"/>
                  <a:gd name="T59" fmla="*/ 36 h 1619"/>
                  <a:gd name="T60" fmla="*/ 1286 w 1727"/>
                  <a:gd name="T61" fmla="*/ 35 h 1619"/>
                  <a:gd name="T62" fmla="*/ 1216 w 1727"/>
                  <a:gd name="T63" fmla="*/ 32 h 1619"/>
                  <a:gd name="T64" fmla="*/ 1150 w 1727"/>
                  <a:gd name="T65" fmla="*/ 28 h 1619"/>
                  <a:gd name="T66" fmla="*/ 1058 w 1727"/>
                  <a:gd name="T67" fmla="*/ 26 h 1619"/>
                  <a:gd name="T68" fmla="*/ 988 w 1727"/>
                  <a:gd name="T69" fmla="*/ 22 h 1619"/>
                  <a:gd name="T70" fmla="*/ 920 w 1727"/>
                  <a:gd name="T71" fmla="*/ 20 h 1619"/>
                  <a:gd name="T72" fmla="*/ 852 w 1727"/>
                  <a:gd name="T73" fmla="*/ 17 h 1619"/>
                  <a:gd name="T74" fmla="*/ 780 w 1727"/>
                  <a:gd name="T75" fmla="*/ 15 h 1619"/>
                  <a:gd name="T76" fmla="*/ 759 w 1727"/>
                  <a:gd name="T77" fmla="*/ 13 h 1619"/>
                  <a:gd name="T78" fmla="*/ 735 w 1727"/>
                  <a:gd name="T79" fmla="*/ 13 h 1619"/>
                  <a:gd name="T80" fmla="*/ 668 w 1727"/>
                  <a:gd name="T81" fmla="*/ 11 h 1619"/>
                  <a:gd name="T82" fmla="*/ 597 w 1727"/>
                  <a:gd name="T83" fmla="*/ 9 h 1619"/>
                  <a:gd name="T84" fmla="*/ 530 w 1727"/>
                  <a:gd name="T85" fmla="*/ 7 h 1619"/>
                  <a:gd name="T86" fmla="*/ 481 w 1727"/>
                  <a:gd name="T87" fmla="*/ 5 h 1619"/>
                  <a:gd name="T88" fmla="*/ 438 w 1727"/>
                  <a:gd name="T89" fmla="*/ 5 h 1619"/>
                  <a:gd name="T90" fmla="*/ 390 w 1727"/>
                  <a:gd name="T91" fmla="*/ 3 h 1619"/>
                  <a:gd name="T92" fmla="*/ 347 w 1727"/>
                  <a:gd name="T93" fmla="*/ 3 h 1619"/>
                  <a:gd name="T94" fmla="*/ 321 w 1727"/>
                  <a:gd name="T95" fmla="*/ 2 h 1619"/>
                  <a:gd name="T96" fmla="*/ 275 w 1727"/>
                  <a:gd name="T97" fmla="*/ 1 h 1619"/>
                  <a:gd name="T98" fmla="*/ 209 w 1727"/>
                  <a:gd name="T99" fmla="*/ 1 h 1619"/>
                  <a:gd name="T100" fmla="*/ 140 w 1727"/>
                  <a:gd name="T101" fmla="*/ 1 h 1619"/>
                  <a:gd name="T102" fmla="*/ 48 w 1727"/>
                  <a:gd name="T103" fmla="*/ 0 h 1619"/>
                  <a:gd name="T104" fmla="*/ 0 w 1727"/>
                  <a:gd name="T105" fmla="*/ 0 h 1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27"/>
                  <a:gd name="T160" fmla="*/ 0 h 1619"/>
                  <a:gd name="T161" fmla="*/ 1727 w 1727"/>
                  <a:gd name="T162" fmla="*/ 1619 h 161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27" h="1619">
                    <a:moveTo>
                      <a:pt x="1726" y="1618"/>
                    </a:moveTo>
                    <a:lnTo>
                      <a:pt x="1679" y="1613"/>
                    </a:lnTo>
                    <a:lnTo>
                      <a:pt x="1602" y="1602"/>
                    </a:lnTo>
                    <a:lnTo>
                      <a:pt x="1539" y="1597"/>
                    </a:lnTo>
                    <a:lnTo>
                      <a:pt x="1469" y="1586"/>
                    </a:lnTo>
                    <a:lnTo>
                      <a:pt x="1391" y="1570"/>
                    </a:lnTo>
                    <a:lnTo>
                      <a:pt x="1329" y="1560"/>
                    </a:lnTo>
                    <a:lnTo>
                      <a:pt x="1283" y="1549"/>
                    </a:lnTo>
                    <a:lnTo>
                      <a:pt x="1220" y="1533"/>
                    </a:lnTo>
                    <a:lnTo>
                      <a:pt x="1181" y="1523"/>
                    </a:lnTo>
                    <a:lnTo>
                      <a:pt x="1135" y="1507"/>
                    </a:lnTo>
                    <a:lnTo>
                      <a:pt x="1080" y="1491"/>
                    </a:lnTo>
                    <a:lnTo>
                      <a:pt x="1041" y="1475"/>
                    </a:lnTo>
                    <a:lnTo>
                      <a:pt x="1018" y="1459"/>
                    </a:lnTo>
                    <a:lnTo>
                      <a:pt x="988" y="1443"/>
                    </a:lnTo>
                    <a:lnTo>
                      <a:pt x="957" y="1422"/>
                    </a:lnTo>
                    <a:lnTo>
                      <a:pt x="933" y="1401"/>
                    </a:lnTo>
                    <a:lnTo>
                      <a:pt x="926" y="1396"/>
                    </a:lnTo>
                    <a:lnTo>
                      <a:pt x="910" y="1380"/>
                    </a:lnTo>
                    <a:lnTo>
                      <a:pt x="871" y="1338"/>
                    </a:lnTo>
                    <a:lnTo>
                      <a:pt x="840" y="1295"/>
                    </a:lnTo>
                    <a:lnTo>
                      <a:pt x="809" y="1259"/>
                    </a:lnTo>
                    <a:lnTo>
                      <a:pt x="778" y="1211"/>
                    </a:lnTo>
                    <a:lnTo>
                      <a:pt x="747" y="1164"/>
                    </a:lnTo>
                    <a:lnTo>
                      <a:pt x="716" y="1111"/>
                    </a:lnTo>
                    <a:lnTo>
                      <a:pt x="685" y="1063"/>
                    </a:lnTo>
                    <a:lnTo>
                      <a:pt x="669" y="1031"/>
                    </a:lnTo>
                    <a:lnTo>
                      <a:pt x="615" y="925"/>
                    </a:lnTo>
                    <a:lnTo>
                      <a:pt x="506" y="703"/>
                    </a:lnTo>
                    <a:lnTo>
                      <a:pt x="451" y="592"/>
                    </a:lnTo>
                    <a:lnTo>
                      <a:pt x="436" y="560"/>
                    </a:lnTo>
                    <a:lnTo>
                      <a:pt x="412" y="513"/>
                    </a:lnTo>
                    <a:lnTo>
                      <a:pt x="389" y="460"/>
                    </a:lnTo>
                    <a:lnTo>
                      <a:pt x="358" y="407"/>
                    </a:lnTo>
                    <a:lnTo>
                      <a:pt x="335" y="359"/>
                    </a:lnTo>
                    <a:lnTo>
                      <a:pt x="311" y="317"/>
                    </a:lnTo>
                    <a:lnTo>
                      <a:pt x="288" y="275"/>
                    </a:lnTo>
                    <a:lnTo>
                      <a:pt x="264" y="238"/>
                    </a:lnTo>
                    <a:lnTo>
                      <a:pt x="257" y="222"/>
                    </a:lnTo>
                    <a:lnTo>
                      <a:pt x="249" y="206"/>
                    </a:lnTo>
                    <a:lnTo>
                      <a:pt x="226" y="175"/>
                    </a:lnTo>
                    <a:lnTo>
                      <a:pt x="202" y="143"/>
                    </a:lnTo>
                    <a:lnTo>
                      <a:pt x="179" y="111"/>
                    </a:lnTo>
                    <a:lnTo>
                      <a:pt x="163" y="90"/>
                    </a:lnTo>
                    <a:lnTo>
                      <a:pt x="148" y="74"/>
                    </a:lnTo>
                    <a:lnTo>
                      <a:pt x="132" y="58"/>
                    </a:lnTo>
                    <a:lnTo>
                      <a:pt x="117" y="42"/>
                    </a:lnTo>
                    <a:lnTo>
                      <a:pt x="109" y="37"/>
                    </a:lnTo>
                    <a:lnTo>
                      <a:pt x="93" y="26"/>
                    </a:lnTo>
                    <a:lnTo>
                      <a:pt x="70" y="16"/>
                    </a:lnTo>
                    <a:lnTo>
                      <a:pt x="47" y="5"/>
                    </a:lnTo>
                    <a:lnTo>
                      <a:pt x="16" y="0"/>
                    </a:lnTo>
                    <a:lnTo>
                      <a:pt x="0" y="0"/>
                    </a:lnTo>
                  </a:path>
                </a:pathLst>
              </a:custGeom>
              <a:noFill/>
              <a:ln w="28575" cap="rnd">
                <a:solidFill>
                  <a:schemeClr val="tx1"/>
                </a:solidFill>
                <a:round/>
                <a:headEnd type="none" w="sm" len="sm"/>
                <a:tailEnd type="none" w="sm" len="sm"/>
              </a:ln>
            </p:spPr>
            <p:txBody>
              <a:bodyPr/>
              <a:lstStyle/>
              <a:p>
                <a:endParaRPr lang="en-IN"/>
              </a:p>
            </p:txBody>
          </p:sp>
        </p:grpSp>
        <p:sp>
          <p:nvSpPr>
            <p:cNvPr id="38917" name="Line 5"/>
            <p:cNvSpPr>
              <a:spLocks noChangeShapeType="1"/>
            </p:cNvSpPr>
            <p:nvPr/>
          </p:nvSpPr>
          <p:spPr bwMode="auto">
            <a:xfrm>
              <a:off x="192" y="2025"/>
              <a:ext cx="5328" cy="0"/>
            </a:xfrm>
            <a:prstGeom prst="line">
              <a:avLst/>
            </a:prstGeom>
            <a:noFill/>
            <a:ln w="38100">
              <a:solidFill>
                <a:schemeClr val="accent2"/>
              </a:solidFill>
              <a:round/>
              <a:headEnd/>
              <a:tailEnd/>
            </a:ln>
          </p:spPr>
          <p:txBody>
            <a:bodyPr/>
            <a:lstStyle/>
            <a:p>
              <a:endParaRPr lang="en-IN"/>
            </a:p>
          </p:txBody>
        </p:sp>
        <p:sp>
          <p:nvSpPr>
            <p:cNvPr id="38918" name="Text Box 6"/>
            <p:cNvSpPr txBox="1">
              <a:spLocks noChangeArrowheads="1"/>
            </p:cNvSpPr>
            <p:nvPr/>
          </p:nvSpPr>
          <p:spPr bwMode="auto">
            <a:xfrm>
              <a:off x="2790" y="1985"/>
              <a:ext cx="181" cy="192"/>
            </a:xfrm>
            <a:prstGeom prst="rect">
              <a:avLst/>
            </a:prstGeom>
            <a:noFill/>
            <a:ln w="9525">
              <a:noFill/>
              <a:miter lim="800000"/>
              <a:headEnd/>
              <a:tailEnd/>
            </a:ln>
          </p:spPr>
          <p:txBody>
            <a:bodyPr wrap="none">
              <a:spAutoFit/>
            </a:bodyPr>
            <a:lstStyle/>
            <a:p>
              <a:pPr algn="ctr" eaLnBrk="1" hangingPunct="1"/>
              <a:r>
                <a:rPr lang="en-US" altLang="en-US" sz="1400" b="0">
                  <a:cs typeface="Arial" charset="0"/>
                </a:rPr>
                <a:t>µ</a:t>
              </a:r>
              <a:endParaRPr lang="en-US" altLang="en-US" sz="1400" b="0"/>
            </a:p>
          </p:txBody>
        </p:sp>
        <p:sp>
          <p:nvSpPr>
            <p:cNvPr id="38919" name="Line 7"/>
            <p:cNvSpPr>
              <a:spLocks noChangeShapeType="1"/>
            </p:cNvSpPr>
            <p:nvPr/>
          </p:nvSpPr>
          <p:spPr bwMode="auto">
            <a:xfrm>
              <a:off x="2880" y="681"/>
              <a:ext cx="0" cy="1344"/>
            </a:xfrm>
            <a:prstGeom prst="line">
              <a:avLst/>
            </a:prstGeom>
            <a:noFill/>
            <a:ln w="38100">
              <a:solidFill>
                <a:schemeClr val="accent2"/>
              </a:solidFill>
              <a:round/>
              <a:headEnd/>
              <a:tailEnd/>
            </a:ln>
          </p:spPr>
          <p:txBody>
            <a:bodyPr/>
            <a:lstStyle/>
            <a:p>
              <a:endParaRPr lang="en-IN"/>
            </a:p>
          </p:txBody>
        </p:sp>
        <p:sp>
          <p:nvSpPr>
            <p:cNvPr id="38920" name="Line 8"/>
            <p:cNvSpPr>
              <a:spLocks noChangeShapeType="1"/>
            </p:cNvSpPr>
            <p:nvPr/>
          </p:nvSpPr>
          <p:spPr bwMode="auto">
            <a:xfrm>
              <a:off x="3168" y="825"/>
              <a:ext cx="0" cy="1720"/>
            </a:xfrm>
            <a:prstGeom prst="line">
              <a:avLst/>
            </a:prstGeom>
            <a:noFill/>
            <a:ln w="9525">
              <a:solidFill>
                <a:schemeClr val="tx1"/>
              </a:solidFill>
              <a:prstDash val="dash"/>
              <a:round/>
              <a:headEnd/>
              <a:tailEnd/>
            </a:ln>
          </p:spPr>
          <p:txBody>
            <a:bodyPr/>
            <a:lstStyle/>
            <a:p>
              <a:endParaRPr lang="en-IN"/>
            </a:p>
          </p:txBody>
        </p:sp>
        <p:sp>
          <p:nvSpPr>
            <p:cNvPr id="38921" name="Text Box 9"/>
            <p:cNvSpPr txBox="1">
              <a:spLocks noChangeArrowheads="1"/>
            </p:cNvSpPr>
            <p:nvPr/>
          </p:nvSpPr>
          <p:spPr bwMode="auto">
            <a:xfrm>
              <a:off x="5136" y="1755"/>
              <a:ext cx="480" cy="288"/>
            </a:xfrm>
            <a:prstGeom prst="rect">
              <a:avLst/>
            </a:prstGeom>
            <a:noFill/>
            <a:ln w="9525">
              <a:noFill/>
              <a:miter lim="800000"/>
              <a:headEnd/>
              <a:tailEnd/>
            </a:ln>
          </p:spPr>
          <p:txBody>
            <a:bodyPr>
              <a:spAutoFit/>
            </a:bodyPr>
            <a:lstStyle/>
            <a:p>
              <a:pPr algn="r" eaLnBrk="1" hangingPunct="1"/>
              <a:r>
                <a:rPr lang="en-US" altLang="en-US" sz="1600" b="0">
                  <a:cs typeface="Arial" charset="0"/>
                  <a:sym typeface="Symbol" pitchFamily="18" charset="2"/>
                </a:rPr>
                <a:t>+</a:t>
              </a:r>
              <a:r>
                <a:rPr lang="en-US" altLang="en-US" sz="2400" b="0">
                  <a:cs typeface="Arial" charset="0"/>
                  <a:sym typeface="Symbol" pitchFamily="18" charset="2"/>
                </a:rPr>
                <a:t> </a:t>
              </a:r>
              <a:r>
                <a:rPr lang="en-US" altLang="en-US" sz="2000" b="0">
                  <a:cs typeface="Arial" charset="0"/>
                  <a:sym typeface="Symbol" pitchFamily="18" charset="2"/>
                </a:rPr>
                <a:t></a:t>
              </a:r>
              <a:endParaRPr lang="en-US" altLang="en-US" sz="2000" b="0"/>
            </a:p>
          </p:txBody>
        </p:sp>
        <p:sp>
          <p:nvSpPr>
            <p:cNvPr id="38922" name="Text Box 10"/>
            <p:cNvSpPr txBox="1">
              <a:spLocks noChangeArrowheads="1"/>
            </p:cNvSpPr>
            <p:nvPr/>
          </p:nvSpPr>
          <p:spPr bwMode="auto">
            <a:xfrm>
              <a:off x="96" y="1745"/>
              <a:ext cx="432" cy="288"/>
            </a:xfrm>
            <a:prstGeom prst="rect">
              <a:avLst/>
            </a:prstGeom>
            <a:noFill/>
            <a:ln w="9525">
              <a:noFill/>
              <a:miter lim="800000"/>
              <a:headEnd/>
              <a:tailEnd/>
            </a:ln>
          </p:spPr>
          <p:txBody>
            <a:bodyPr>
              <a:spAutoFit/>
            </a:bodyPr>
            <a:lstStyle/>
            <a:p>
              <a:pPr eaLnBrk="1" hangingPunct="1"/>
              <a:r>
                <a:rPr lang="en-US" altLang="en-US" sz="1600" b="0">
                  <a:cs typeface="Arial" charset="0"/>
                  <a:sym typeface="Symbol" pitchFamily="18" charset="2"/>
                </a:rPr>
                <a:t>-</a:t>
              </a:r>
              <a:r>
                <a:rPr lang="en-US" altLang="en-US" sz="2400" b="0">
                  <a:cs typeface="Arial" charset="0"/>
                  <a:sym typeface="Symbol" pitchFamily="18" charset="2"/>
                </a:rPr>
                <a:t> </a:t>
              </a:r>
              <a:r>
                <a:rPr lang="en-US" altLang="en-US" sz="2000" b="0">
                  <a:cs typeface="Arial" charset="0"/>
                  <a:sym typeface="Symbol" pitchFamily="18" charset="2"/>
                </a:rPr>
                <a:t></a:t>
              </a:r>
              <a:endParaRPr lang="en-US" altLang="en-US" sz="2000" b="0"/>
            </a:p>
          </p:txBody>
        </p:sp>
        <p:sp>
          <p:nvSpPr>
            <p:cNvPr id="38923" name="Line 11"/>
            <p:cNvSpPr>
              <a:spLocks noChangeShapeType="1"/>
            </p:cNvSpPr>
            <p:nvPr/>
          </p:nvSpPr>
          <p:spPr bwMode="auto">
            <a:xfrm>
              <a:off x="2592" y="843"/>
              <a:ext cx="0" cy="1710"/>
            </a:xfrm>
            <a:prstGeom prst="line">
              <a:avLst/>
            </a:prstGeom>
            <a:noFill/>
            <a:ln w="9525">
              <a:solidFill>
                <a:schemeClr val="tx1"/>
              </a:solidFill>
              <a:prstDash val="dash"/>
              <a:round/>
              <a:headEnd/>
              <a:tailEnd/>
            </a:ln>
          </p:spPr>
          <p:txBody>
            <a:bodyPr/>
            <a:lstStyle/>
            <a:p>
              <a:endParaRPr lang="en-IN"/>
            </a:p>
          </p:txBody>
        </p:sp>
        <p:sp>
          <p:nvSpPr>
            <p:cNvPr id="38924" name="Text Box 12"/>
            <p:cNvSpPr txBox="1">
              <a:spLocks noChangeArrowheads="1"/>
            </p:cNvSpPr>
            <p:nvPr/>
          </p:nvSpPr>
          <p:spPr bwMode="auto">
            <a:xfrm>
              <a:off x="2419" y="2168"/>
              <a:ext cx="315" cy="192"/>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- 1</a:t>
              </a:r>
              <a:r>
                <a:rPr lang="en-US" altLang="en-US" sz="1400" b="0">
                  <a:cs typeface="Arial" charset="0"/>
                </a:rPr>
                <a:t>σ</a:t>
              </a:r>
            </a:p>
          </p:txBody>
        </p:sp>
        <p:sp>
          <p:nvSpPr>
            <p:cNvPr id="38925" name="Text Box 13"/>
            <p:cNvSpPr txBox="1">
              <a:spLocks noChangeArrowheads="1"/>
            </p:cNvSpPr>
            <p:nvPr/>
          </p:nvSpPr>
          <p:spPr bwMode="auto">
            <a:xfrm>
              <a:off x="2999" y="2168"/>
              <a:ext cx="343" cy="192"/>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+ 1</a:t>
              </a:r>
              <a:r>
                <a:rPr lang="en-US" altLang="en-US" sz="1400" b="0">
                  <a:cs typeface="Arial" charset="0"/>
                </a:rPr>
                <a:t>σ</a:t>
              </a:r>
            </a:p>
          </p:txBody>
        </p:sp>
        <p:sp>
          <p:nvSpPr>
            <p:cNvPr id="38926" name="Line 14"/>
            <p:cNvSpPr>
              <a:spLocks noChangeShapeType="1"/>
            </p:cNvSpPr>
            <p:nvPr/>
          </p:nvSpPr>
          <p:spPr bwMode="auto">
            <a:xfrm>
              <a:off x="2592" y="2581"/>
              <a:ext cx="576" cy="0"/>
            </a:xfrm>
            <a:prstGeom prst="line">
              <a:avLst/>
            </a:prstGeom>
            <a:noFill/>
            <a:ln w="9525">
              <a:solidFill>
                <a:schemeClr val="tx1"/>
              </a:solidFill>
              <a:round/>
              <a:headEnd type="triangle" w="med" len="med"/>
              <a:tailEnd type="triangle" w="med" len="med"/>
            </a:ln>
          </p:spPr>
          <p:txBody>
            <a:bodyPr/>
            <a:lstStyle/>
            <a:p>
              <a:endParaRPr lang="en-IN"/>
            </a:p>
          </p:txBody>
        </p:sp>
        <p:sp>
          <p:nvSpPr>
            <p:cNvPr id="38927" name="Text Box 15"/>
            <p:cNvSpPr txBox="1">
              <a:spLocks noChangeArrowheads="1"/>
            </p:cNvSpPr>
            <p:nvPr/>
          </p:nvSpPr>
          <p:spPr bwMode="auto">
            <a:xfrm>
              <a:off x="2632" y="2735"/>
              <a:ext cx="495" cy="192"/>
            </a:xfrm>
            <a:prstGeom prst="rect">
              <a:avLst/>
            </a:prstGeom>
            <a:noFill/>
            <a:ln w="9525">
              <a:noFill/>
              <a:miter lim="800000"/>
              <a:headEnd/>
              <a:tailEnd/>
            </a:ln>
          </p:spPr>
          <p:txBody>
            <a:bodyPr wrap="none">
              <a:spAutoFit/>
            </a:bodyPr>
            <a:lstStyle/>
            <a:p>
              <a:pPr algn="ctr" eaLnBrk="1" hangingPunct="1"/>
              <a:r>
                <a:rPr lang="en-US" altLang="en-US" sz="1400"/>
                <a:t>95.46%</a:t>
              </a:r>
            </a:p>
          </p:txBody>
        </p:sp>
        <p:sp>
          <p:nvSpPr>
            <p:cNvPr id="38928" name="Line 16"/>
            <p:cNvSpPr>
              <a:spLocks noChangeShapeType="1"/>
            </p:cNvSpPr>
            <p:nvPr/>
          </p:nvSpPr>
          <p:spPr bwMode="auto">
            <a:xfrm flipH="1">
              <a:off x="2304" y="1257"/>
              <a:ext cx="0" cy="1640"/>
            </a:xfrm>
            <a:prstGeom prst="line">
              <a:avLst/>
            </a:prstGeom>
            <a:noFill/>
            <a:ln w="9525">
              <a:solidFill>
                <a:schemeClr val="tx1"/>
              </a:solidFill>
              <a:prstDash val="dash"/>
              <a:round/>
              <a:headEnd/>
              <a:tailEnd/>
            </a:ln>
          </p:spPr>
          <p:txBody>
            <a:bodyPr/>
            <a:lstStyle/>
            <a:p>
              <a:endParaRPr lang="en-IN"/>
            </a:p>
          </p:txBody>
        </p:sp>
        <p:sp>
          <p:nvSpPr>
            <p:cNvPr id="38929" name="Line 17"/>
            <p:cNvSpPr>
              <a:spLocks noChangeShapeType="1"/>
            </p:cNvSpPr>
            <p:nvPr/>
          </p:nvSpPr>
          <p:spPr bwMode="auto">
            <a:xfrm>
              <a:off x="3456" y="1209"/>
              <a:ext cx="0" cy="1688"/>
            </a:xfrm>
            <a:prstGeom prst="line">
              <a:avLst/>
            </a:prstGeom>
            <a:noFill/>
            <a:ln w="9525">
              <a:solidFill>
                <a:schemeClr val="tx1"/>
              </a:solidFill>
              <a:prstDash val="dash"/>
              <a:round/>
              <a:headEnd/>
              <a:tailEnd/>
            </a:ln>
          </p:spPr>
          <p:txBody>
            <a:bodyPr/>
            <a:lstStyle/>
            <a:p>
              <a:endParaRPr lang="en-IN"/>
            </a:p>
          </p:txBody>
        </p:sp>
        <p:sp>
          <p:nvSpPr>
            <p:cNvPr id="38930" name="Text Box 18"/>
            <p:cNvSpPr txBox="1">
              <a:spLocks noChangeArrowheads="1"/>
            </p:cNvSpPr>
            <p:nvPr/>
          </p:nvSpPr>
          <p:spPr bwMode="auto">
            <a:xfrm>
              <a:off x="2165" y="2623"/>
              <a:ext cx="315" cy="192"/>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- 2</a:t>
              </a:r>
              <a:r>
                <a:rPr lang="en-US" altLang="en-US" sz="1400" b="0">
                  <a:cs typeface="Arial" charset="0"/>
                </a:rPr>
                <a:t>σ</a:t>
              </a:r>
            </a:p>
          </p:txBody>
        </p:sp>
        <p:sp>
          <p:nvSpPr>
            <p:cNvPr id="38931" name="Text Box 19"/>
            <p:cNvSpPr txBox="1">
              <a:spLocks noChangeArrowheads="1"/>
            </p:cNvSpPr>
            <p:nvPr/>
          </p:nvSpPr>
          <p:spPr bwMode="auto">
            <a:xfrm>
              <a:off x="3269" y="2631"/>
              <a:ext cx="343" cy="192"/>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+ 2</a:t>
              </a:r>
              <a:r>
                <a:rPr lang="en-US" altLang="en-US" sz="1400" b="0">
                  <a:cs typeface="Arial" charset="0"/>
                </a:rPr>
                <a:t>σ</a:t>
              </a:r>
            </a:p>
          </p:txBody>
        </p:sp>
        <p:sp>
          <p:nvSpPr>
            <p:cNvPr id="38932" name="Line 20"/>
            <p:cNvSpPr>
              <a:spLocks noChangeShapeType="1"/>
            </p:cNvSpPr>
            <p:nvPr/>
          </p:nvSpPr>
          <p:spPr bwMode="auto">
            <a:xfrm>
              <a:off x="2304" y="2907"/>
              <a:ext cx="1152" cy="0"/>
            </a:xfrm>
            <a:prstGeom prst="line">
              <a:avLst/>
            </a:prstGeom>
            <a:noFill/>
            <a:ln w="9525">
              <a:solidFill>
                <a:schemeClr val="tx1"/>
              </a:solidFill>
              <a:round/>
              <a:headEnd type="triangle" w="med" len="med"/>
              <a:tailEnd type="triangle" w="med" len="med"/>
            </a:ln>
          </p:spPr>
          <p:txBody>
            <a:bodyPr/>
            <a:lstStyle/>
            <a:p>
              <a:endParaRPr lang="en-IN"/>
            </a:p>
          </p:txBody>
        </p:sp>
        <p:sp>
          <p:nvSpPr>
            <p:cNvPr id="38933" name="Text Box 21"/>
            <p:cNvSpPr txBox="1">
              <a:spLocks noChangeArrowheads="1"/>
            </p:cNvSpPr>
            <p:nvPr/>
          </p:nvSpPr>
          <p:spPr bwMode="auto">
            <a:xfrm>
              <a:off x="2632" y="2409"/>
              <a:ext cx="495" cy="192"/>
            </a:xfrm>
            <a:prstGeom prst="rect">
              <a:avLst/>
            </a:prstGeom>
            <a:noFill/>
            <a:ln w="9525">
              <a:noFill/>
              <a:miter lim="800000"/>
              <a:headEnd/>
              <a:tailEnd/>
            </a:ln>
          </p:spPr>
          <p:txBody>
            <a:bodyPr wrap="none">
              <a:spAutoFit/>
            </a:bodyPr>
            <a:lstStyle/>
            <a:p>
              <a:pPr algn="ctr" eaLnBrk="1" hangingPunct="1"/>
              <a:r>
                <a:rPr lang="en-US" altLang="en-US" sz="1400"/>
                <a:t>68.26%</a:t>
              </a:r>
            </a:p>
          </p:txBody>
        </p:sp>
        <p:sp>
          <p:nvSpPr>
            <p:cNvPr id="38934" name="Line 22"/>
            <p:cNvSpPr>
              <a:spLocks noChangeShapeType="1"/>
            </p:cNvSpPr>
            <p:nvPr/>
          </p:nvSpPr>
          <p:spPr bwMode="auto">
            <a:xfrm flipH="1">
              <a:off x="2016" y="1641"/>
              <a:ext cx="0" cy="1572"/>
            </a:xfrm>
            <a:prstGeom prst="line">
              <a:avLst/>
            </a:prstGeom>
            <a:noFill/>
            <a:ln w="9525">
              <a:solidFill>
                <a:schemeClr val="tx1"/>
              </a:solidFill>
              <a:prstDash val="dash"/>
              <a:round/>
              <a:headEnd/>
              <a:tailEnd/>
            </a:ln>
          </p:spPr>
          <p:txBody>
            <a:bodyPr/>
            <a:lstStyle/>
            <a:p>
              <a:endParaRPr lang="en-IN"/>
            </a:p>
          </p:txBody>
        </p:sp>
        <p:sp>
          <p:nvSpPr>
            <p:cNvPr id="38935" name="Line 23"/>
            <p:cNvSpPr>
              <a:spLocks noChangeShapeType="1"/>
            </p:cNvSpPr>
            <p:nvPr/>
          </p:nvSpPr>
          <p:spPr bwMode="auto">
            <a:xfrm flipH="1">
              <a:off x="3744" y="1641"/>
              <a:ext cx="0" cy="1572"/>
            </a:xfrm>
            <a:prstGeom prst="line">
              <a:avLst/>
            </a:prstGeom>
            <a:noFill/>
            <a:ln w="9525">
              <a:solidFill>
                <a:schemeClr val="tx1"/>
              </a:solidFill>
              <a:prstDash val="dash"/>
              <a:round/>
              <a:headEnd/>
              <a:tailEnd/>
            </a:ln>
          </p:spPr>
          <p:txBody>
            <a:bodyPr/>
            <a:lstStyle/>
            <a:p>
              <a:endParaRPr lang="en-IN"/>
            </a:p>
          </p:txBody>
        </p:sp>
        <p:sp>
          <p:nvSpPr>
            <p:cNvPr id="38936" name="Text Box 24"/>
            <p:cNvSpPr txBox="1">
              <a:spLocks noChangeArrowheads="1"/>
            </p:cNvSpPr>
            <p:nvPr/>
          </p:nvSpPr>
          <p:spPr bwMode="auto">
            <a:xfrm>
              <a:off x="1857" y="2952"/>
              <a:ext cx="315" cy="192"/>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- 3</a:t>
              </a:r>
              <a:r>
                <a:rPr lang="en-US" altLang="en-US" sz="1400" b="0">
                  <a:cs typeface="Arial" charset="0"/>
                </a:rPr>
                <a:t>σ</a:t>
              </a:r>
            </a:p>
          </p:txBody>
        </p:sp>
        <p:sp>
          <p:nvSpPr>
            <p:cNvPr id="38937" name="Text Box 25"/>
            <p:cNvSpPr txBox="1">
              <a:spLocks noChangeArrowheads="1"/>
            </p:cNvSpPr>
            <p:nvPr/>
          </p:nvSpPr>
          <p:spPr bwMode="auto">
            <a:xfrm>
              <a:off x="3573" y="2952"/>
              <a:ext cx="343" cy="192"/>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+ 3</a:t>
              </a:r>
              <a:r>
                <a:rPr lang="en-US" altLang="en-US" sz="1400" b="0">
                  <a:cs typeface="Arial" charset="0"/>
                </a:rPr>
                <a:t>σ</a:t>
              </a:r>
            </a:p>
          </p:txBody>
        </p:sp>
        <p:sp>
          <p:nvSpPr>
            <p:cNvPr id="38938" name="Line 26"/>
            <p:cNvSpPr>
              <a:spLocks noChangeShapeType="1"/>
            </p:cNvSpPr>
            <p:nvPr/>
          </p:nvSpPr>
          <p:spPr bwMode="auto">
            <a:xfrm>
              <a:off x="2016" y="3223"/>
              <a:ext cx="1728" cy="0"/>
            </a:xfrm>
            <a:prstGeom prst="line">
              <a:avLst/>
            </a:prstGeom>
            <a:noFill/>
            <a:ln w="9525">
              <a:solidFill>
                <a:schemeClr val="tx1"/>
              </a:solidFill>
              <a:round/>
              <a:headEnd type="triangle" w="med" len="med"/>
              <a:tailEnd type="triangle" w="med" len="med"/>
            </a:ln>
          </p:spPr>
          <p:txBody>
            <a:bodyPr/>
            <a:lstStyle/>
            <a:p>
              <a:endParaRPr lang="en-IN"/>
            </a:p>
          </p:txBody>
        </p:sp>
        <p:sp>
          <p:nvSpPr>
            <p:cNvPr id="38939" name="Text Box 27"/>
            <p:cNvSpPr txBox="1">
              <a:spLocks noChangeArrowheads="1"/>
            </p:cNvSpPr>
            <p:nvPr/>
          </p:nvSpPr>
          <p:spPr bwMode="auto">
            <a:xfrm>
              <a:off x="2632" y="3041"/>
              <a:ext cx="495" cy="192"/>
            </a:xfrm>
            <a:prstGeom prst="rect">
              <a:avLst/>
            </a:prstGeom>
            <a:noFill/>
            <a:ln w="9525">
              <a:noFill/>
              <a:miter lim="800000"/>
              <a:headEnd/>
              <a:tailEnd/>
            </a:ln>
          </p:spPr>
          <p:txBody>
            <a:bodyPr wrap="none">
              <a:spAutoFit/>
            </a:bodyPr>
            <a:lstStyle/>
            <a:p>
              <a:pPr algn="ctr" eaLnBrk="1" hangingPunct="1"/>
              <a:r>
                <a:rPr lang="en-US" altLang="en-US" sz="1400"/>
                <a:t>99.73%</a:t>
              </a:r>
            </a:p>
          </p:txBody>
        </p:sp>
        <p:sp>
          <p:nvSpPr>
            <p:cNvPr id="38940" name="Line 28"/>
            <p:cNvSpPr>
              <a:spLocks noChangeShapeType="1"/>
            </p:cNvSpPr>
            <p:nvPr/>
          </p:nvSpPr>
          <p:spPr bwMode="auto">
            <a:xfrm flipH="1">
              <a:off x="4032" y="1881"/>
              <a:ext cx="0" cy="1620"/>
            </a:xfrm>
            <a:prstGeom prst="line">
              <a:avLst/>
            </a:prstGeom>
            <a:noFill/>
            <a:ln w="9525">
              <a:solidFill>
                <a:schemeClr val="tx1"/>
              </a:solidFill>
              <a:prstDash val="dash"/>
              <a:round/>
              <a:headEnd/>
              <a:tailEnd/>
            </a:ln>
          </p:spPr>
          <p:txBody>
            <a:bodyPr/>
            <a:lstStyle/>
            <a:p>
              <a:endParaRPr lang="en-IN"/>
            </a:p>
          </p:txBody>
        </p:sp>
        <p:sp>
          <p:nvSpPr>
            <p:cNvPr id="38941" name="Text Box 29"/>
            <p:cNvSpPr txBox="1">
              <a:spLocks noChangeArrowheads="1"/>
            </p:cNvSpPr>
            <p:nvPr/>
          </p:nvSpPr>
          <p:spPr bwMode="auto">
            <a:xfrm>
              <a:off x="3861" y="3260"/>
              <a:ext cx="343" cy="192"/>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+ 4</a:t>
              </a:r>
              <a:r>
                <a:rPr lang="en-US" altLang="en-US" sz="1400" b="0">
                  <a:cs typeface="Arial" charset="0"/>
                </a:rPr>
                <a:t>σ</a:t>
              </a:r>
            </a:p>
          </p:txBody>
        </p:sp>
        <p:sp>
          <p:nvSpPr>
            <p:cNvPr id="38942" name="Line 30"/>
            <p:cNvSpPr>
              <a:spLocks noChangeShapeType="1"/>
            </p:cNvSpPr>
            <p:nvPr/>
          </p:nvSpPr>
          <p:spPr bwMode="auto">
            <a:xfrm>
              <a:off x="1690" y="3521"/>
              <a:ext cx="2352" cy="0"/>
            </a:xfrm>
            <a:prstGeom prst="line">
              <a:avLst/>
            </a:prstGeom>
            <a:noFill/>
            <a:ln w="9525">
              <a:solidFill>
                <a:schemeClr val="tx1"/>
              </a:solidFill>
              <a:round/>
              <a:headEnd type="triangle" w="med" len="med"/>
              <a:tailEnd type="triangle" w="med" len="med"/>
            </a:ln>
          </p:spPr>
          <p:txBody>
            <a:bodyPr/>
            <a:lstStyle/>
            <a:p>
              <a:endParaRPr lang="en-IN"/>
            </a:p>
          </p:txBody>
        </p:sp>
        <p:sp>
          <p:nvSpPr>
            <p:cNvPr id="38943" name="Text Box 31"/>
            <p:cNvSpPr txBox="1">
              <a:spLocks noChangeArrowheads="1"/>
            </p:cNvSpPr>
            <p:nvPr/>
          </p:nvSpPr>
          <p:spPr bwMode="auto">
            <a:xfrm>
              <a:off x="2570" y="3329"/>
              <a:ext cx="619" cy="192"/>
            </a:xfrm>
            <a:prstGeom prst="rect">
              <a:avLst/>
            </a:prstGeom>
            <a:noFill/>
            <a:ln w="9525">
              <a:noFill/>
              <a:miter lim="800000"/>
              <a:headEnd/>
              <a:tailEnd/>
            </a:ln>
          </p:spPr>
          <p:txBody>
            <a:bodyPr wrap="none">
              <a:spAutoFit/>
            </a:bodyPr>
            <a:lstStyle/>
            <a:p>
              <a:pPr algn="ctr" eaLnBrk="1" hangingPunct="1"/>
              <a:r>
                <a:rPr lang="en-US" altLang="en-US" sz="1400"/>
                <a:t>99.9937%</a:t>
              </a:r>
            </a:p>
          </p:txBody>
        </p:sp>
        <p:sp>
          <p:nvSpPr>
            <p:cNvPr id="38944" name="Line 32"/>
            <p:cNvSpPr>
              <a:spLocks noChangeShapeType="1"/>
            </p:cNvSpPr>
            <p:nvPr/>
          </p:nvSpPr>
          <p:spPr bwMode="auto">
            <a:xfrm>
              <a:off x="1392" y="1977"/>
              <a:ext cx="0" cy="1822"/>
            </a:xfrm>
            <a:prstGeom prst="line">
              <a:avLst/>
            </a:prstGeom>
            <a:noFill/>
            <a:ln w="9525">
              <a:solidFill>
                <a:schemeClr val="tx1"/>
              </a:solidFill>
              <a:prstDash val="dash"/>
              <a:round/>
              <a:headEnd/>
              <a:tailEnd/>
            </a:ln>
          </p:spPr>
          <p:txBody>
            <a:bodyPr/>
            <a:lstStyle/>
            <a:p>
              <a:endParaRPr lang="en-IN"/>
            </a:p>
          </p:txBody>
        </p:sp>
        <p:sp>
          <p:nvSpPr>
            <p:cNvPr id="38945" name="Text Box 33"/>
            <p:cNvSpPr txBox="1">
              <a:spLocks noChangeArrowheads="1"/>
            </p:cNvSpPr>
            <p:nvPr/>
          </p:nvSpPr>
          <p:spPr bwMode="auto">
            <a:xfrm>
              <a:off x="1205" y="3538"/>
              <a:ext cx="315" cy="192"/>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- 5</a:t>
              </a:r>
              <a:r>
                <a:rPr lang="en-US" altLang="en-US" sz="1400" b="0">
                  <a:cs typeface="Arial" charset="0"/>
                </a:rPr>
                <a:t>σ</a:t>
              </a:r>
            </a:p>
          </p:txBody>
        </p:sp>
        <p:sp>
          <p:nvSpPr>
            <p:cNvPr id="38946" name="Line 34"/>
            <p:cNvSpPr>
              <a:spLocks noChangeShapeType="1"/>
            </p:cNvSpPr>
            <p:nvPr/>
          </p:nvSpPr>
          <p:spPr bwMode="auto">
            <a:xfrm>
              <a:off x="4320" y="1929"/>
              <a:ext cx="10" cy="1870"/>
            </a:xfrm>
            <a:prstGeom prst="line">
              <a:avLst/>
            </a:prstGeom>
            <a:noFill/>
            <a:ln w="9525">
              <a:solidFill>
                <a:schemeClr val="tx1"/>
              </a:solidFill>
              <a:prstDash val="dash"/>
              <a:round/>
              <a:headEnd/>
              <a:tailEnd/>
            </a:ln>
          </p:spPr>
          <p:txBody>
            <a:bodyPr/>
            <a:lstStyle/>
            <a:p>
              <a:endParaRPr lang="en-IN"/>
            </a:p>
          </p:txBody>
        </p:sp>
        <p:sp>
          <p:nvSpPr>
            <p:cNvPr id="38947" name="Line 35"/>
            <p:cNvSpPr>
              <a:spLocks noChangeShapeType="1"/>
            </p:cNvSpPr>
            <p:nvPr/>
          </p:nvSpPr>
          <p:spPr bwMode="auto">
            <a:xfrm>
              <a:off x="1392" y="3827"/>
              <a:ext cx="2928" cy="0"/>
            </a:xfrm>
            <a:prstGeom prst="line">
              <a:avLst/>
            </a:prstGeom>
            <a:noFill/>
            <a:ln w="9525">
              <a:solidFill>
                <a:schemeClr val="tx1"/>
              </a:solidFill>
              <a:round/>
              <a:headEnd type="triangle" w="med" len="med"/>
              <a:tailEnd type="triangle" w="med" len="med"/>
            </a:ln>
          </p:spPr>
          <p:txBody>
            <a:bodyPr/>
            <a:lstStyle/>
            <a:p>
              <a:endParaRPr lang="en-IN"/>
            </a:p>
          </p:txBody>
        </p:sp>
        <p:sp>
          <p:nvSpPr>
            <p:cNvPr id="38948" name="Text Box 36"/>
            <p:cNvSpPr txBox="1">
              <a:spLocks noChangeArrowheads="1"/>
            </p:cNvSpPr>
            <p:nvPr/>
          </p:nvSpPr>
          <p:spPr bwMode="auto">
            <a:xfrm>
              <a:off x="2539" y="3655"/>
              <a:ext cx="681" cy="192"/>
            </a:xfrm>
            <a:prstGeom prst="rect">
              <a:avLst/>
            </a:prstGeom>
            <a:noFill/>
            <a:ln w="9525">
              <a:noFill/>
              <a:miter lim="800000"/>
              <a:headEnd/>
              <a:tailEnd/>
            </a:ln>
          </p:spPr>
          <p:txBody>
            <a:bodyPr wrap="none">
              <a:spAutoFit/>
            </a:bodyPr>
            <a:lstStyle/>
            <a:p>
              <a:pPr algn="ctr" eaLnBrk="1" hangingPunct="1"/>
              <a:r>
                <a:rPr lang="en-US" altLang="en-US" sz="1400"/>
                <a:t>99.99943%</a:t>
              </a:r>
            </a:p>
          </p:txBody>
        </p:sp>
        <p:sp>
          <p:nvSpPr>
            <p:cNvPr id="38949" name="Text Box 37"/>
            <p:cNvSpPr txBox="1">
              <a:spLocks noChangeArrowheads="1"/>
            </p:cNvSpPr>
            <p:nvPr/>
          </p:nvSpPr>
          <p:spPr bwMode="auto">
            <a:xfrm>
              <a:off x="4167" y="3538"/>
              <a:ext cx="343" cy="192"/>
            </a:xfrm>
            <a:prstGeom prst="rect">
              <a:avLst/>
            </a:prstGeom>
            <a:solidFill>
              <a:schemeClr val="hlink"/>
            </a:solidFill>
            <a:ln w="9525">
              <a:noFill/>
              <a:miter lim="800000"/>
              <a:headEnd/>
              <a:tailEnd/>
            </a:ln>
          </p:spPr>
          <p:txBody>
            <a:bodyPr wrap="none">
              <a:spAutoFit/>
            </a:bodyPr>
            <a:lstStyle/>
            <a:p>
              <a:pPr algn="ctr" eaLnBrk="1" hangingPunct="1"/>
              <a:r>
                <a:rPr lang="en-US" altLang="en-US" sz="1400" b="0"/>
                <a:t>+ 5</a:t>
              </a:r>
              <a:r>
                <a:rPr lang="en-US" altLang="en-US" sz="1400" b="0">
                  <a:cs typeface="Arial" charset="0"/>
                </a:rPr>
                <a:t>σ</a:t>
              </a:r>
            </a:p>
          </p:txBody>
        </p:sp>
        <p:sp>
          <p:nvSpPr>
            <p:cNvPr id="38950" name="Line 38"/>
            <p:cNvSpPr>
              <a:spLocks noChangeShapeType="1"/>
            </p:cNvSpPr>
            <p:nvPr/>
          </p:nvSpPr>
          <p:spPr bwMode="auto">
            <a:xfrm>
              <a:off x="1056" y="1977"/>
              <a:ext cx="0" cy="2150"/>
            </a:xfrm>
            <a:prstGeom prst="line">
              <a:avLst/>
            </a:prstGeom>
            <a:noFill/>
            <a:ln w="9525">
              <a:solidFill>
                <a:schemeClr val="tx1"/>
              </a:solidFill>
              <a:prstDash val="dash"/>
              <a:round/>
              <a:headEnd/>
              <a:tailEnd/>
            </a:ln>
          </p:spPr>
          <p:txBody>
            <a:bodyPr/>
            <a:lstStyle/>
            <a:p>
              <a:endParaRPr lang="en-IN"/>
            </a:p>
          </p:txBody>
        </p:sp>
        <p:sp>
          <p:nvSpPr>
            <p:cNvPr id="38951" name="Text Box 39"/>
            <p:cNvSpPr txBox="1">
              <a:spLocks noChangeArrowheads="1"/>
            </p:cNvSpPr>
            <p:nvPr/>
          </p:nvSpPr>
          <p:spPr bwMode="auto">
            <a:xfrm>
              <a:off x="897" y="3866"/>
              <a:ext cx="315" cy="192"/>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- 6</a:t>
              </a:r>
              <a:r>
                <a:rPr lang="en-US" altLang="en-US" sz="1400" b="0">
                  <a:cs typeface="Arial" charset="0"/>
                </a:rPr>
                <a:t>σ</a:t>
              </a:r>
            </a:p>
          </p:txBody>
        </p:sp>
        <p:sp>
          <p:nvSpPr>
            <p:cNvPr id="38952" name="Line 40"/>
            <p:cNvSpPr>
              <a:spLocks noChangeShapeType="1"/>
            </p:cNvSpPr>
            <p:nvPr/>
          </p:nvSpPr>
          <p:spPr bwMode="auto">
            <a:xfrm>
              <a:off x="4608" y="2025"/>
              <a:ext cx="0" cy="2084"/>
            </a:xfrm>
            <a:prstGeom prst="line">
              <a:avLst/>
            </a:prstGeom>
            <a:noFill/>
            <a:ln w="9525">
              <a:solidFill>
                <a:schemeClr val="tx1"/>
              </a:solidFill>
              <a:prstDash val="dash"/>
              <a:round/>
              <a:headEnd/>
              <a:tailEnd/>
            </a:ln>
          </p:spPr>
          <p:txBody>
            <a:bodyPr/>
            <a:lstStyle/>
            <a:p>
              <a:endParaRPr lang="en-IN"/>
            </a:p>
          </p:txBody>
        </p:sp>
        <p:sp>
          <p:nvSpPr>
            <p:cNvPr id="38953" name="Text Box 41"/>
            <p:cNvSpPr txBox="1">
              <a:spLocks noChangeArrowheads="1"/>
            </p:cNvSpPr>
            <p:nvPr/>
          </p:nvSpPr>
          <p:spPr bwMode="auto">
            <a:xfrm>
              <a:off x="4437" y="3856"/>
              <a:ext cx="343" cy="192"/>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+ 6</a:t>
              </a:r>
              <a:r>
                <a:rPr lang="en-US" altLang="en-US" sz="1400" b="0">
                  <a:cs typeface="Arial" charset="0"/>
                </a:rPr>
                <a:t>σ</a:t>
              </a:r>
            </a:p>
          </p:txBody>
        </p:sp>
        <p:sp>
          <p:nvSpPr>
            <p:cNvPr id="38954" name="Line 42"/>
            <p:cNvSpPr>
              <a:spLocks noChangeShapeType="1"/>
            </p:cNvSpPr>
            <p:nvPr/>
          </p:nvSpPr>
          <p:spPr bwMode="auto">
            <a:xfrm>
              <a:off x="1066" y="4137"/>
              <a:ext cx="3552" cy="0"/>
            </a:xfrm>
            <a:prstGeom prst="line">
              <a:avLst/>
            </a:prstGeom>
            <a:noFill/>
            <a:ln w="9525">
              <a:solidFill>
                <a:schemeClr val="tx1"/>
              </a:solidFill>
              <a:round/>
              <a:headEnd type="triangle" w="med" len="med"/>
              <a:tailEnd type="triangle" w="med" len="med"/>
            </a:ln>
          </p:spPr>
          <p:txBody>
            <a:bodyPr/>
            <a:lstStyle/>
            <a:p>
              <a:endParaRPr lang="en-IN"/>
            </a:p>
          </p:txBody>
        </p:sp>
        <p:sp>
          <p:nvSpPr>
            <p:cNvPr id="38955" name="Text Box 43"/>
            <p:cNvSpPr txBox="1">
              <a:spLocks noChangeArrowheads="1"/>
            </p:cNvSpPr>
            <p:nvPr/>
          </p:nvSpPr>
          <p:spPr bwMode="auto">
            <a:xfrm>
              <a:off x="2508" y="3945"/>
              <a:ext cx="743" cy="192"/>
            </a:xfrm>
            <a:prstGeom prst="rect">
              <a:avLst/>
            </a:prstGeom>
            <a:noFill/>
            <a:ln w="9525">
              <a:noFill/>
              <a:miter lim="800000"/>
              <a:headEnd/>
              <a:tailEnd/>
            </a:ln>
          </p:spPr>
          <p:txBody>
            <a:bodyPr wrap="none">
              <a:spAutoFit/>
            </a:bodyPr>
            <a:lstStyle/>
            <a:p>
              <a:pPr algn="ctr" eaLnBrk="1" hangingPunct="1"/>
              <a:r>
                <a:rPr lang="en-US" altLang="en-US" sz="1400"/>
                <a:t>99.999998%</a:t>
              </a:r>
            </a:p>
          </p:txBody>
        </p:sp>
        <p:sp>
          <p:nvSpPr>
            <p:cNvPr id="38956" name="Line 44"/>
            <p:cNvSpPr>
              <a:spLocks noChangeShapeType="1"/>
            </p:cNvSpPr>
            <p:nvPr/>
          </p:nvSpPr>
          <p:spPr bwMode="auto">
            <a:xfrm flipH="1">
              <a:off x="1700" y="1881"/>
              <a:ext cx="0" cy="1620"/>
            </a:xfrm>
            <a:prstGeom prst="line">
              <a:avLst/>
            </a:prstGeom>
            <a:noFill/>
            <a:ln w="9525">
              <a:solidFill>
                <a:schemeClr val="tx1"/>
              </a:solidFill>
              <a:prstDash val="dash"/>
              <a:round/>
              <a:headEnd/>
              <a:tailEnd/>
            </a:ln>
          </p:spPr>
          <p:txBody>
            <a:bodyPr/>
            <a:lstStyle/>
            <a:p>
              <a:endParaRPr lang="en-IN"/>
            </a:p>
          </p:txBody>
        </p:sp>
        <p:sp>
          <p:nvSpPr>
            <p:cNvPr id="38957" name="Text Box 45"/>
            <p:cNvSpPr txBox="1">
              <a:spLocks noChangeArrowheads="1"/>
            </p:cNvSpPr>
            <p:nvPr/>
          </p:nvSpPr>
          <p:spPr bwMode="auto">
            <a:xfrm>
              <a:off x="1543" y="3260"/>
              <a:ext cx="315" cy="192"/>
            </a:xfrm>
            <a:prstGeom prst="rect">
              <a:avLst/>
            </a:prstGeom>
            <a:solidFill>
              <a:srgbClr val="DDDDDD"/>
            </a:solidFill>
            <a:ln w="9525">
              <a:noFill/>
              <a:miter lim="800000"/>
              <a:headEnd/>
              <a:tailEnd/>
            </a:ln>
          </p:spPr>
          <p:txBody>
            <a:bodyPr wrap="none">
              <a:spAutoFit/>
            </a:bodyPr>
            <a:lstStyle/>
            <a:p>
              <a:pPr algn="ctr" eaLnBrk="1" hangingPunct="1"/>
              <a:r>
                <a:rPr lang="en-US" altLang="en-US" sz="1400" b="0"/>
                <a:t>- 4</a:t>
              </a:r>
              <a:r>
                <a:rPr lang="en-US" altLang="en-US" sz="1400" b="0">
                  <a:cs typeface="Arial" charset="0"/>
                </a:rPr>
                <a:t>σ</a:t>
              </a:r>
            </a:p>
          </p:txBody>
        </p:sp>
      </p:grpSp>
      <p:sp>
        <p:nvSpPr>
          <p:cNvPr id="49" name="Rectangle 12"/>
          <p:cNvSpPr txBox="1">
            <a:spLocks/>
          </p:cNvSpPr>
          <p:nvPr/>
        </p:nvSpPr>
        <p:spPr>
          <a:xfrm>
            <a:off x="782189" y="1674937"/>
            <a:ext cx="4026582" cy="708025"/>
          </a:xfrm>
          <a:prstGeom prst="rect">
            <a:avLst/>
          </a:prstGeom>
          <a:noFill/>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400" b="1" i="0" u="none" strike="noStrike" kern="1200" cap="none" spc="0" normalizeH="0" baseline="0" noProof="0" dirty="0">
                <a:ln>
                  <a:noFill/>
                </a:ln>
                <a:solidFill>
                  <a:schemeClr val="tx1"/>
                </a:solidFill>
                <a:effectLst/>
                <a:uLnTx/>
                <a:uFillTx/>
                <a:latin typeface="+mj-lt"/>
                <a:ea typeface="+mn-ea"/>
                <a:cs typeface="Arial"/>
              </a:rPr>
              <a:t>Normal curve – Z score</a:t>
            </a:r>
            <a:r>
              <a:rPr kumimoji="0" lang="en-US" altLang="en-US" sz="1400" b="1" i="0" u="none" strike="noStrike" kern="1200" cap="none" spc="0" normalizeH="0" noProof="0" dirty="0">
                <a:ln>
                  <a:noFill/>
                </a:ln>
                <a:solidFill>
                  <a:schemeClr val="tx1"/>
                </a:solidFill>
                <a:effectLst/>
                <a:uLnTx/>
                <a:uFillTx/>
                <a:latin typeface="+mj-lt"/>
                <a:ea typeface="+mn-ea"/>
                <a:cs typeface="Arial"/>
              </a:rPr>
              <a:t> and area of the curve </a:t>
            </a:r>
            <a:endParaRPr kumimoji="0" lang="en-US" altLang="en-US" sz="1400" b="1" i="0" u="none" strike="noStrike" kern="1200" cap="none" spc="0" normalizeH="0" baseline="0" noProof="0" dirty="0">
              <a:ln>
                <a:noFill/>
              </a:ln>
              <a:solidFill>
                <a:schemeClr val="tx1"/>
              </a:solidFill>
              <a:effectLst/>
              <a:uLnTx/>
              <a:uFillTx/>
              <a:latin typeface="+mj-lt"/>
              <a:ea typeface="+mn-ea"/>
              <a:cs typeface="Arial"/>
            </a:endParaRPr>
          </a:p>
        </p:txBody>
      </p:sp>
      <p:sp>
        <p:nvSpPr>
          <p:cNvPr id="4" name="TextBox 3">
            <a:extLst>
              <a:ext uri="{FF2B5EF4-FFF2-40B4-BE49-F238E27FC236}">
                <a16:creationId xmlns:a16="http://schemas.microsoft.com/office/drawing/2014/main" id="{D605FE93-40BE-464B-AD3B-0451E5AF4F69}"/>
              </a:ext>
            </a:extLst>
          </p:cNvPr>
          <p:cNvSpPr txBox="1"/>
          <p:nvPr/>
        </p:nvSpPr>
        <p:spPr>
          <a:xfrm>
            <a:off x="5339301" y="1285596"/>
            <a:ext cx="3754670" cy="1754326"/>
          </a:xfrm>
          <a:prstGeom prst="rect">
            <a:avLst/>
          </a:prstGeom>
          <a:noFill/>
        </p:spPr>
        <p:txBody>
          <a:bodyPr wrap="square" rtlCol="0">
            <a:spAutoFit/>
          </a:bodyPr>
          <a:lstStyle/>
          <a:p>
            <a:r>
              <a:rPr lang="en-US" sz="1000" dirty="0"/>
              <a:t>Normal distributions have the following characteristics:</a:t>
            </a:r>
          </a:p>
          <a:p>
            <a:pPr marL="228600" indent="-228600">
              <a:buFont typeface="+mj-lt"/>
              <a:buAutoNum type="arabicPeriod"/>
            </a:pPr>
            <a:r>
              <a:rPr lang="en-US" sz="1000" dirty="0"/>
              <a:t>Approximately 68% of the values fall between the mean and one standard deviation (in either direction)</a:t>
            </a:r>
          </a:p>
          <a:p>
            <a:pPr marL="228600" indent="-228600">
              <a:buFont typeface="+mj-lt"/>
              <a:buAutoNum type="arabicPeriod"/>
            </a:pPr>
            <a:endParaRPr lang="en-US" sz="1000" dirty="0"/>
          </a:p>
          <a:p>
            <a:pPr marL="228600" indent="-228600">
              <a:buFont typeface="+mj-lt"/>
              <a:buAutoNum type="arabicPeriod"/>
            </a:pPr>
            <a:r>
              <a:rPr lang="en-US" sz="1000" dirty="0"/>
              <a:t>Approximately 95% of the values fall between the mean and two standard deviations (in either direction)</a:t>
            </a:r>
          </a:p>
          <a:p>
            <a:pPr marL="228600" indent="-228600">
              <a:buFont typeface="+mj-lt"/>
              <a:buAutoNum type="arabicPeriod"/>
            </a:pPr>
            <a:endParaRPr lang="en-US" sz="1000" dirty="0"/>
          </a:p>
          <a:p>
            <a:pPr marL="228600" indent="-228600">
              <a:buFont typeface="+mj-lt"/>
              <a:buAutoNum type="arabicPeriod"/>
            </a:pPr>
            <a:r>
              <a:rPr lang="en-US" sz="1000" dirty="0"/>
              <a:t>Approximately 99.9% of the values fall between the mean and three standard deviations (in either direction)</a:t>
            </a:r>
          </a:p>
          <a:p>
            <a:endParaRPr lang="en-US" dirty="0">
              <a:solidFill>
                <a:schemeClr val="tx1">
                  <a:lumMod val="50000"/>
                  <a:lumOff val="50000"/>
                </a:schemeClr>
              </a:solidFill>
            </a:endParaRPr>
          </a:p>
        </p:txBody>
      </p:sp>
      <p:sp>
        <p:nvSpPr>
          <p:cNvPr id="50" name="TextBox 49">
            <a:extLst>
              <a:ext uri="{FF2B5EF4-FFF2-40B4-BE49-F238E27FC236}">
                <a16:creationId xmlns:a16="http://schemas.microsoft.com/office/drawing/2014/main" id="{CB9A2B28-DE93-4AF9-8120-D6C685DDE162}"/>
              </a:ext>
            </a:extLst>
          </p:cNvPr>
          <p:cNvSpPr txBox="1"/>
          <p:nvPr/>
        </p:nvSpPr>
        <p:spPr>
          <a:xfrm>
            <a:off x="609600" y="762000"/>
            <a:ext cx="7772400" cy="369332"/>
          </a:xfrm>
          <a:prstGeom prst="rect">
            <a:avLst/>
          </a:prstGeom>
          <a:noFill/>
        </p:spPr>
        <p:txBody>
          <a:bodyPr wrap="square" rtlCol="0">
            <a:spAutoFit/>
          </a:bodyPr>
          <a:lstStyle/>
          <a:p>
            <a:r>
              <a:rPr lang="en-US" b="1" dirty="0"/>
              <a:t>Probability and distributions</a:t>
            </a:r>
          </a:p>
        </p:txBody>
      </p:sp>
    </p:spTree>
    <p:extLst>
      <p:ext uri="{BB962C8B-B14F-4D97-AF65-F5344CB8AC3E}">
        <p14:creationId xmlns:p14="http://schemas.microsoft.com/office/powerpoint/2010/main" val="1675703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ational forecast as of 5/25/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143000"/>
            <a:ext cx="8077200"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400" y="5486400"/>
            <a:ext cx="8077200" cy="307777"/>
          </a:xfrm>
          <a:prstGeom prst="rect">
            <a:avLst/>
          </a:prstGeom>
          <a:noFill/>
        </p:spPr>
        <p:txBody>
          <a:bodyPr wrap="square" rtlCol="0">
            <a:spAutoFit/>
          </a:bodyPr>
          <a:lstStyle/>
          <a:p>
            <a:r>
              <a:rPr lang="en-GB" sz="1400" dirty="0" smtClean="0"/>
              <a:t>Source</a:t>
            </a:r>
            <a:r>
              <a:rPr lang="en-GB" sz="1400" dirty="0" smtClean="0">
                <a:solidFill>
                  <a:schemeClr val="tx1">
                    <a:lumMod val="50000"/>
                    <a:lumOff val="50000"/>
                  </a:schemeClr>
                </a:solidFill>
              </a:rPr>
              <a:t>:</a:t>
            </a:r>
            <a:r>
              <a:rPr lang="en-IN" sz="1400" dirty="0">
                <a:hlinkClick r:id="rId3"/>
              </a:rPr>
              <a:t>https://www.cdc.gov/coronavirus/2019-ncov/covid-data/forecasting-us.html</a:t>
            </a:r>
            <a:endParaRPr lang="en-IN" sz="1400" dirty="0" smtClean="0">
              <a:solidFill>
                <a:schemeClr val="tx1">
                  <a:lumMod val="50000"/>
                  <a:lumOff val="50000"/>
                </a:schemeClr>
              </a:solidFill>
            </a:endParaRPr>
          </a:p>
        </p:txBody>
      </p:sp>
      <p:sp>
        <p:nvSpPr>
          <p:cNvPr id="3" name="TextBox 2"/>
          <p:cNvSpPr txBox="1"/>
          <p:nvPr/>
        </p:nvSpPr>
        <p:spPr>
          <a:xfrm>
            <a:off x="2743200" y="1066800"/>
            <a:ext cx="914400" cy="400110"/>
          </a:xfrm>
          <a:prstGeom prst="rect">
            <a:avLst/>
          </a:prstGeom>
          <a:noFill/>
        </p:spPr>
        <p:txBody>
          <a:bodyPr wrap="square" rtlCol="0">
            <a:spAutoFit/>
          </a:bodyPr>
          <a:lstStyle/>
          <a:p>
            <a:r>
              <a:rPr lang="en-GB" sz="2000" b="1" dirty="0" smtClean="0"/>
              <a:t>(USA)</a:t>
            </a:r>
            <a:endParaRPr lang="en-IN" sz="2000" b="1" dirty="0" smtClean="0"/>
          </a:p>
        </p:txBody>
      </p:sp>
    </p:spTree>
    <p:extLst>
      <p:ext uri="{BB962C8B-B14F-4D97-AF65-F5344CB8AC3E}">
        <p14:creationId xmlns:p14="http://schemas.microsoft.com/office/powerpoint/2010/main" val="2120759274"/>
      </p:ext>
    </p:extLst>
  </p:cSld>
  <p:clrMapOvr>
    <a:masterClrMapping/>
  </p:clrMapOvr>
  <p:transition spd="med">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type="body" idx="4294967295"/>
          </p:nvPr>
        </p:nvSpPr>
        <p:spPr>
          <a:xfrm>
            <a:off x="435420" y="4267200"/>
            <a:ext cx="8229600" cy="1981200"/>
          </a:xfrm>
        </p:spPr>
        <p:txBody>
          <a:bodyPr>
            <a:normAutofit/>
          </a:bodyPr>
          <a:lstStyle/>
          <a:p>
            <a:pPr marL="342900" indent="-342900">
              <a:lnSpc>
                <a:spcPct val="90000"/>
              </a:lnSpc>
              <a:buFont typeface="+mj-lt"/>
              <a:buAutoNum type="arabicPeriod"/>
            </a:pPr>
            <a:r>
              <a:rPr lang="en-US" altLang="en-US" sz="1600" dirty="0">
                <a:latin typeface="Arial" charset="0"/>
                <a:cs typeface="+mn-cs"/>
              </a:rPr>
              <a:t>Probability of producing output with values between V1 and V2 is area of the curve under between the two values / total area of the bell curve</a:t>
            </a:r>
          </a:p>
          <a:p>
            <a:pPr marL="342900" indent="-342900">
              <a:lnSpc>
                <a:spcPct val="90000"/>
              </a:lnSpc>
              <a:buFont typeface="+mj-lt"/>
              <a:buAutoNum type="arabicPeriod"/>
            </a:pPr>
            <a:r>
              <a:rPr lang="en-US" altLang="en-US" sz="1600" dirty="0">
                <a:latin typeface="Arial" charset="0"/>
                <a:cs typeface="+mn-cs"/>
              </a:rPr>
              <a:t>What is the probability of producing output with </a:t>
            </a:r>
          </a:p>
          <a:p>
            <a:pPr lvl="1">
              <a:lnSpc>
                <a:spcPct val="90000"/>
              </a:lnSpc>
            </a:pPr>
            <a:r>
              <a:rPr lang="en-US" altLang="en-US" sz="1600" dirty="0"/>
              <a:t>values less than V1</a:t>
            </a:r>
          </a:p>
          <a:p>
            <a:pPr lvl="1">
              <a:lnSpc>
                <a:spcPct val="90000"/>
              </a:lnSpc>
            </a:pPr>
            <a:r>
              <a:rPr lang="en-US" altLang="en-US" sz="1600" dirty="0"/>
              <a:t>Values &gt;v1</a:t>
            </a:r>
          </a:p>
          <a:p>
            <a:pPr lvl="1">
              <a:lnSpc>
                <a:spcPct val="90000"/>
              </a:lnSpc>
            </a:pPr>
            <a:r>
              <a:rPr lang="en-US" altLang="en-US" sz="1600" dirty="0"/>
              <a:t>Values &lt; v2</a:t>
            </a:r>
          </a:p>
          <a:p>
            <a:pPr lvl="1">
              <a:lnSpc>
                <a:spcPct val="90000"/>
              </a:lnSpc>
            </a:pPr>
            <a:r>
              <a:rPr lang="en-US" altLang="en-US" sz="1600" dirty="0"/>
              <a:t>Value = v1 or v2</a:t>
            </a:r>
          </a:p>
        </p:txBody>
      </p:sp>
      <p:pic>
        <p:nvPicPr>
          <p:cNvPr id="31747" name="Picture 4"/>
          <p:cNvPicPr>
            <a:picLocks noChangeAspect="1" noChangeArrowheads="1"/>
          </p:cNvPicPr>
          <p:nvPr/>
        </p:nvPicPr>
        <p:blipFill>
          <a:blip r:embed="rId2" cstate="print"/>
          <a:srcRect/>
          <a:stretch>
            <a:fillRect/>
          </a:stretch>
        </p:blipFill>
        <p:spPr bwMode="auto">
          <a:xfrm>
            <a:off x="466725" y="1524000"/>
            <a:ext cx="8153400" cy="2236788"/>
          </a:xfrm>
          <a:prstGeom prst="rect">
            <a:avLst/>
          </a:prstGeom>
          <a:noFill/>
          <a:ln w="9525">
            <a:noFill/>
            <a:miter lim="800000"/>
            <a:headEnd/>
            <a:tailEnd/>
          </a:ln>
        </p:spPr>
      </p:pic>
      <p:sp>
        <p:nvSpPr>
          <p:cNvPr id="31748" name="Text Box 5"/>
          <p:cNvSpPr txBox="1">
            <a:spLocks noChangeArrowheads="1"/>
          </p:cNvSpPr>
          <p:nvPr/>
        </p:nvSpPr>
        <p:spPr bwMode="auto">
          <a:xfrm>
            <a:off x="838200" y="3733800"/>
            <a:ext cx="7543800" cy="366713"/>
          </a:xfrm>
          <a:prstGeom prst="rect">
            <a:avLst/>
          </a:prstGeom>
          <a:noFill/>
          <a:ln w="9525">
            <a:noFill/>
            <a:miter lim="800000"/>
            <a:headEnd/>
            <a:tailEnd/>
          </a:ln>
        </p:spPr>
        <p:txBody>
          <a:bodyPr>
            <a:spAutoFit/>
          </a:bodyPr>
          <a:lstStyle/>
          <a:p>
            <a:pPr eaLnBrk="1" hangingPunct="1">
              <a:spcBef>
                <a:spcPct val="50000"/>
              </a:spcBef>
            </a:pPr>
            <a:r>
              <a:rPr lang="en-US" altLang="en-US" b="0" u="sng" dirty="0"/>
              <a:t>Possible values of a given parameter e.g. diameter of a bolt up to infinity</a:t>
            </a:r>
          </a:p>
        </p:txBody>
      </p:sp>
      <p:pic>
        <p:nvPicPr>
          <p:cNvPr id="31750" name="Picture 7"/>
          <p:cNvPicPr>
            <a:picLocks noChangeAspect="1" noChangeArrowheads="1"/>
          </p:cNvPicPr>
          <p:nvPr/>
        </p:nvPicPr>
        <p:blipFill>
          <a:blip r:embed="rId3" cstate="print"/>
          <a:srcRect/>
          <a:stretch>
            <a:fillRect/>
          </a:stretch>
        </p:blipFill>
        <p:spPr bwMode="auto">
          <a:xfrm>
            <a:off x="4046538" y="1922463"/>
            <a:ext cx="973137" cy="1846262"/>
          </a:xfrm>
          <a:prstGeom prst="rect">
            <a:avLst/>
          </a:prstGeom>
          <a:noFill/>
          <a:ln w="9525">
            <a:noFill/>
            <a:miter lim="800000"/>
            <a:headEnd/>
            <a:tailEnd/>
          </a:ln>
        </p:spPr>
      </p:pic>
      <p:sp>
        <p:nvSpPr>
          <p:cNvPr id="31751" name="Text Box 8"/>
          <p:cNvSpPr txBox="1">
            <a:spLocks noChangeArrowheads="1"/>
          </p:cNvSpPr>
          <p:nvPr/>
        </p:nvSpPr>
        <p:spPr bwMode="auto">
          <a:xfrm>
            <a:off x="3810000" y="3352800"/>
            <a:ext cx="533400" cy="366713"/>
          </a:xfrm>
          <a:prstGeom prst="rect">
            <a:avLst/>
          </a:prstGeom>
          <a:noFill/>
          <a:ln w="9525">
            <a:noFill/>
            <a:miter lim="800000"/>
            <a:headEnd/>
            <a:tailEnd/>
          </a:ln>
        </p:spPr>
        <p:txBody>
          <a:bodyPr>
            <a:spAutoFit/>
          </a:bodyPr>
          <a:lstStyle/>
          <a:p>
            <a:pPr eaLnBrk="1" hangingPunct="1">
              <a:spcBef>
                <a:spcPct val="50000"/>
              </a:spcBef>
            </a:pPr>
            <a:r>
              <a:rPr lang="en-US" altLang="en-US" b="0"/>
              <a:t>V1</a:t>
            </a:r>
          </a:p>
        </p:txBody>
      </p:sp>
      <p:sp>
        <p:nvSpPr>
          <p:cNvPr id="31752" name="Text Box 9"/>
          <p:cNvSpPr txBox="1">
            <a:spLocks noChangeArrowheads="1"/>
          </p:cNvSpPr>
          <p:nvPr/>
        </p:nvSpPr>
        <p:spPr bwMode="auto">
          <a:xfrm>
            <a:off x="4724400" y="3352800"/>
            <a:ext cx="533400" cy="366713"/>
          </a:xfrm>
          <a:prstGeom prst="rect">
            <a:avLst/>
          </a:prstGeom>
          <a:noFill/>
          <a:ln w="9525">
            <a:noFill/>
            <a:miter lim="800000"/>
            <a:headEnd/>
            <a:tailEnd/>
          </a:ln>
        </p:spPr>
        <p:txBody>
          <a:bodyPr>
            <a:spAutoFit/>
          </a:bodyPr>
          <a:lstStyle/>
          <a:p>
            <a:pPr eaLnBrk="1" hangingPunct="1">
              <a:spcBef>
                <a:spcPct val="50000"/>
              </a:spcBef>
            </a:pPr>
            <a:r>
              <a:rPr lang="en-US" altLang="en-US" b="0"/>
              <a:t>V2</a:t>
            </a:r>
          </a:p>
        </p:txBody>
      </p:sp>
      <p:sp>
        <p:nvSpPr>
          <p:cNvPr id="2" name="TextBox 1">
            <a:extLst>
              <a:ext uri="{FF2B5EF4-FFF2-40B4-BE49-F238E27FC236}">
                <a16:creationId xmlns:a16="http://schemas.microsoft.com/office/drawing/2014/main" id="{D641630B-1990-4B2B-92E7-C4F3EC7F3865}"/>
              </a:ext>
            </a:extLst>
          </p:cNvPr>
          <p:cNvSpPr txBox="1"/>
          <p:nvPr/>
        </p:nvSpPr>
        <p:spPr>
          <a:xfrm>
            <a:off x="4147440" y="5509736"/>
            <a:ext cx="4517580" cy="738664"/>
          </a:xfrm>
          <a:prstGeom prst="rect">
            <a:avLst/>
          </a:prstGeom>
          <a:noFill/>
        </p:spPr>
        <p:txBody>
          <a:bodyPr wrap="square" rtlCol="0">
            <a:spAutoFit/>
          </a:bodyPr>
          <a:lstStyle/>
          <a:p>
            <a:r>
              <a:rPr lang="en-US" sz="1400" b="1" dirty="0"/>
              <a:t>Note:</a:t>
            </a:r>
            <a:r>
              <a:rPr lang="en-US" sz="1400" dirty="0"/>
              <a:t> normal distribution is one of the many possible distribution that may be used to represent a process. This is only for explanation </a:t>
            </a:r>
          </a:p>
        </p:txBody>
      </p:sp>
      <p:sp>
        <p:nvSpPr>
          <p:cNvPr id="10" name="TextBox 9">
            <a:extLst>
              <a:ext uri="{FF2B5EF4-FFF2-40B4-BE49-F238E27FC236}">
                <a16:creationId xmlns:a16="http://schemas.microsoft.com/office/drawing/2014/main" id="{0D4DEE88-8519-421C-B600-DE3038603CDE}"/>
              </a:ext>
            </a:extLst>
          </p:cNvPr>
          <p:cNvSpPr txBox="1"/>
          <p:nvPr/>
        </p:nvSpPr>
        <p:spPr>
          <a:xfrm>
            <a:off x="609600" y="762000"/>
            <a:ext cx="7772400" cy="369332"/>
          </a:xfrm>
          <a:prstGeom prst="rect">
            <a:avLst/>
          </a:prstGeom>
          <a:noFill/>
        </p:spPr>
        <p:txBody>
          <a:bodyPr wrap="square" rtlCol="0">
            <a:spAutoFit/>
          </a:bodyPr>
          <a:lstStyle/>
          <a:p>
            <a:r>
              <a:rPr lang="en-US" b="1" dirty="0"/>
              <a:t>Normal distribution with area under the curve as probability</a:t>
            </a:r>
          </a:p>
        </p:txBody>
      </p:sp>
    </p:spTree>
    <p:extLst>
      <p:ext uri="{BB962C8B-B14F-4D97-AF65-F5344CB8AC3E}">
        <p14:creationId xmlns:p14="http://schemas.microsoft.com/office/powerpoint/2010/main" val="3128659068"/>
      </p:ext>
    </p:extLst>
  </p:cSld>
  <p:clrMapOvr>
    <a:masterClrMapping/>
  </p:clrMapOvr>
  <p:transition spd="med">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EBD-4B1D-4B59-A60C-12CCAEF922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111295-D744-4472-8C9B-623269C09555}"/>
              </a:ext>
            </a:extLst>
          </p:cNvPr>
          <p:cNvSpPr>
            <a:spLocks noGrp="1"/>
          </p:cNvSpPr>
          <p:nvPr>
            <p:ph idx="1"/>
          </p:nvPr>
        </p:nvSpPr>
        <p:spPr>
          <a:xfrm>
            <a:off x="457198" y="1362456"/>
            <a:ext cx="8153401" cy="5114544"/>
          </a:xfrm>
        </p:spPr>
        <p:txBody>
          <a:bodyPr>
            <a:normAutofit/>
          </a:bodyPr>
          <a:lstStyle/>
          <a:p>
            <a:pPr marL="342900" indent="-342900">
              <a:buFont typeface="+mj-lt"/>
              <a:buAutoNum type="arabicPeriod"/>
            </a:pPr>
            <a:r>
              <a:rPr lang="en-US" sz="1600" dirty="0"/>
              <a:t>Let the accuracy scores of a model executed using bootstrapping constitute a normal distribution with mean of 72% and standard deviation of 6 %.  What is the probability that the model will give a score greater than 75% in production environment?</a:t>
            </a:r>
          </a:p>
          <a:p>
            <a:pPr marL="854075" lvl="1" indent="-342900">
              <a:buFont typeface="+mj-lt"/>
              <a:buAutoNum type="alphaLcPeriod"/>
            </a:pPr>
            <a:r>
              <a:rPr lang="en-US" sz="1400" dirty="0"/>
              <a:t>Let random variable X corresponds to the accuracy of the model in production. </a:t>
            </a:r>
          </a:p>
          <a:p>
            <a:pPr marL="854075" lvl="1" indent="-342900">
              <a:buFont typeface="+mj-lt"/>
              <a:buAutoNum type="alphaLcPeriod"/>
            </a:pPr>
            <a:r>
              <a:rPr lang="en-US" sz="1400" dirty="0"/>
              <a:t>We want to calculate P(X &gt; 75%). </a:t>
            </a:r>
          </a:p>
          <a:p>
            <a:pPr marL="854075" lvl="1" indent="-342900">
              <a:buFont typeface="+mj-lt"/>
              <a:buAutoNum type="alphaLcPeriod"/>
            </a:pPr>
            <a:r>
              <a:rPr lang="en-US" sz="1400" dirty="0"/>
              <a:t>Calculate the Z-score of 75 % accuracy, =              =  (75 – 72) / 6  = 0.5</a:t>
            </a:r>
          </a:p>
          <a:p>
            <a:pPr marL="854075" lvl="1" indent="-342900">
              <a:buFont typeface="+mj-lt"/>
              <a:buAutoNum type="alphaLcPeriod"/>
            </a:pPr>
            <a:r>
              <a:rPr lang="en-US" sz="1400" dirty="0"/>
              <a:t>The mean μ of the distribution is 72 % and the standard deviation σ is 6%</a:t>
            </a:r>
          </a:p>
          <a:p>
            <a:pPr marL="854075" lvl="1" indent="-342900">
              <a:buFont typeface="+mj-lt"/>
              <a:buAutoNum type="alphaLcPeriod"/>
            </a:pPr>
            <a:r>
              <a:rPr lang="en-US" sz="1400" dirty="0"/>
              <a:t>P(X &gt; 75%)  = 1 – P(X&lt;=75) i.e.  P(Z &lt;= 0.5). From the distribution table =  .69</a:t>
            </a:r>
          </a:p>
          <a:p>
            <a:pPr marL="854075" lvl="1" indent="-342900">
              <a:buFont typeface="+mj-lt"/>
              <a:buAutoNum type="alphaLcPeriod"/>
            </a:pPr>
            <a:r>
              <a:rPr lang="en-US" sz="1400" dirty="0"/>
              <a:t>Hence P(X&gt;75%) = 1 - .69  =  .31</a:t>
            </a:r>
            <a:endParaRPr lang="en-US" sz="1600" dirty="0"/>
          </a:p>
          <a:p>
            <a:pPr marL="0" indent="0">
              <a:buNone/>
            </a:pPr>
            <a:endParaRPr lang="en-US" sz="1400" dirty="0"/>
          </a:p>
          <a:p>
            <a:pPr marL="0" indent="0">
              <a:buNone/>
            </a:pPr>
            <a:endParaRPr lang="en-US" sz="1400" dirty="0"/>
          </a:p>
          <a:p>
            <a:pPr marL="0" indent="0">
              <a:buNone/>
            </a:pPr>
            <a:endParaRPr lang="en-US" sz="1400" dirty="0"/>
          </a:p>
        </p:txBody>
      </p:sp>
      <p:sp>
        <p:nvSpPr>
          <p:cNvPr id="4" name="TextBox 3">
            <a:extLst>
              <a:ext uri="{FF2B5EF4-FFF2-40B4-BE49-F238E27FC236}">
                <a16:creationId xmlns:a16="http://schemas.microsoft.com/office/drawing/2014/main" id="{1DB5C6AD-FB5E-420E-B6B7-0004E206B136}"/>
              </a:ext>
            </a:extLst>
          </p:cNvPr>
          <p:cNvSpPr txBox="1"/>
          <p:nvPr/>
        </p:nvSpPr>
        <p:spPr>
          <a:xfrm>
            <a:off x="609600" y="762000"/>
            <a:ext cx="7772400" cy="369332"/>
          </a:xfrm>
          <a:prstGeom prst="rect">
            <a:avLst/>
          </a:prstGeom>
          <a:noFill/>
        </p:spPr>
        <p:txBody>
          <a:bodyPr wrap="square" rtlCol="0">
            <a:spAutoFit/>
          </a:bodyPr>
          <a:lstStyle/>
          <a:p>
            <a:r>
              <a:rPr lang="en-US" b="1" dirty="0"/>
              <a:t>Probability and distributions</a:t>
            </a:r>
          </a:p>
        </p:txBody>
      </p:sp>
      <p:pic>
        <p:nvPicPr>
          <p:cNvPr id="9" name="Picture 8">
            <a:extLst>
              <a:ext uri="{FF2B5EF4-FFF2-40B4-BE49-F238E27FC236}">
                <a16:creationId xmlns:a16="http://schemas.microsoft.com/office/drawing/2014/main" id="{DAA63CB0-3F03-4FF2-A6EF-4497EAF62381}"/>
              </a:ext>
            </a:extLst>
          </p:cNvPr>
          <p:cNvPicPr>
            <a:picLocks noChangeAspect="1"/>
          </p:cNvPicPr>
          <p:nvPr/>
        </p:nvPicPr>
        <p:blipFill>
          <a:blip r:embed="rId2"/>
          <a:stretch>
            <a:fillRect/>
          </a:stretch>
        </p:blipFill>
        <p:spPr>
          <a:xfrm>
            <a:off x="4800600" y="2819400"/>
            <a:ext cx="400050" cy="400050"/>
          </a:xfrm>
          <a:prstGeom prst="rect">
            <a:avLst/>
          </a:prstGeom>
        </p:spPr>
      </p:pic>
      <p:pic>
        <p:nvPicPr>
          <p:cNvPr id="5" name="Picture 4">
            <a:extLst>
              <a:ext uri="{FF2B5EF4-FFF2-40B4-BE49-F238E27FC236}">
                <a16:creationId xmlns:a16="http://schemas.microsoft.com/office/drawing/2014/main" id="{B4E45976-C451-4C23-8EC7-02E2B6F4FCE7}"/>
              </a:ext>
            </a:extLst>
          </p:cNvPr>
          <p:cNvPicPr>
            <a:picLocks noChangeAspect="1"/>
          </p:cNvPicPr>
          <p:nvPr/>
        </p:nvPicPr>
        <p:blipFill>
          <a:blip r:embed="rId3"/>
          <a:stretch>
            <a:fillRect/>
          </a:stretch>
        </p:blipFill>
        <p:spPr>
          <a:xfrm>
            <a:off x="4191000" y="3733800"/>
            <a:ext cx="3886200" cy="2590800"/>
          </a:xfrm>
          <a:prstGeom prst="rect">
            <a:avLst/>
          </a:prstGeom>
        </p:spPr>
      </p:pic>
    </p:spTree>
    <p:extLst>
      <p:ext uri="{BB962C8B-B14F-4D97-AF65-F5344CB8AC3E}">
        <p14:creationId xmlns:p14="http://schemas.microsoft.com/office/powerpoint/2010/main" val="31070335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EBD-4B1D-4B59-A60C-12CCAEF9222E}"/>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1DB5C6AD-FB5E-420E-B6B7-0004E206B136}"/>
              </a:ext>
            </a:extLst>
          </p:cNvPr>
          <p:cNvSpPr txBox="1"/>
          <p:nvPr/>
        </p:nvSpPr>
        <p:spPr>
          <a:xfrm>
            <a:off x="2514600" y="3059668"/>
            <a:ext cx="4114800" cy="369332"/>
          </a:xfrm>
          <a:prstGeom prst="rect">
            <a:avLst/>
          </a:prstGeom>
          <a:noFill/>
        </p:spPr>
        <p:txBody>
          <a:bodyPr wrap="square" rtlCol="0">
            <a:spAutoFit/>
          </a:bodyPr>
          <a:lstStyle/>
          <a:p>
            <a:r>
              <a:rPr lang="en-US" b="1" dirty="0"/>
              <a:t>Joint &amp; Conditional Probabilities </a:t>
            </a:r>
          </a:p>
        </p:txBody>
      </p:sp>
    </p:spTree>
    <p:extLst>
      <p:ext uri="{BB962C8B-B14F-4D97-AF65-F5344CB8AC3E}">
        <p14:creationId xmlns:p14="http://schemas.microsoft.com/office/powerpoint/2010/main" val="26699645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82F7173-A4ED-43AB-9B31-55597F2A7B71}"/>
              </a:ext>
            </a:extLst>
          </p:cNvPr>
          <p:cNvSpPr txBox="1">
            <a:spLocks noChangeArrowheads="1"/>
          </p:cNvSpPr>
          <p:nvPr/>
        </p:nvSpPr>
        <p:spPr>
          <a:xfrm>
            <a:off x="457200" y="1371600"/>
            <a:ext cx="8229600" cy="4789003"/>
          </a:xfrm>
          <a:prstGeom prst="rect">
            <a:avLst/>
          </a:prstGeom>
          <a:noFill/>
        </p:spPr>
        <p:txBody>
          <a:bodyPr>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1800" u="sng" dirty="0"/>
              <a:t>Joint Probability </a:t>
            </a:r>
            <a:r>
              <a:rPr lang="en-IN" sz="1800" dirty="0"/>
              <a:t>– is the probability of multiple events occurring together (we are not talking of causality here i.e. one event leads to another). For e.g.</a:t>
            </a:r>
          </a:p>
          <a:p>
            <a:pPr marL="342900" indent="-342900">
              <a:buFont typeface="+mj-lt"/>
              <a:buAutoNum type="arabicPeriod"/>
            </a:pPr>
            <a:r>
              <a:rPr lang="en-IN" sz="1600" dirty="0"/>
              <a:t>probability of drawing a king from a deck of cards is 4/52</a:t>
            </a:r>
          </a:p>
          <a:p>
            <a:pPr marL="342900" indent="-342900">
              <a:buFont typeface="+mj-lt"/>
              <a:buAutoNum type="arabicPeriod"/>
            </a:pPr>
            <a:r>
              <a:rPr lang="en-IN" sz="1600" dirty="0"/>
              <a:t>Probability of drawing a red colour card from a deck of cards is 26/52</a:t>
            </a:r>
          </a:p>
          <a:p>
            <a:pPr marL="342900" indent="-342900">
              <a:buFont typeface="+mj-lt"/>
              <a:buAutoNum type="arabicPeriod"/>
            </a:pPr>
            <a:r>
              <a:rPr lang="en-IN" sz="1600" dirty="0"/>
              <a:t>Probability of drawing a red colour king = 2 / 52 </a:t>
            </a:r>
          </a:p>
          <a:p>
            <a:pPr marL="0" indent="0">
              <a:buNone/>
            </a:pPr>
            <a:endParaRPr lang="en-IN" sz="1800" dirty="0"/>
          </a:p>
          <a:p>
            <a:pPr marL="0" indent="0">
              <a:buNone/>
            </a:pPr>
            <a:r>
              <a:rPr lang="en-IN" sz="1800" u="sng" dirty="0"/>
              <a:t>Conditional Probability </a:t>
            </a:r>
            <a:r>
              <a:rPr lang="en-IN" sz="1800" dirty="0"/>
              <a:t>– it is the probability that an event has occurred (not yet observed) given another event has occurred. For e.g.</a:t>
            </a:r>
          </a:p>
          <a:p>
            <a:pPr marL="342900" indent="-342900">
              <a:buFont typeface="+mj-lt"/>
              <a:buAutoNum type="arabicPeriod"/>
            </a:pPr>
            <a:r>
              <a:rPr lang="en-IN" sz="1600" dirty="0"/>
              <a:t>given the card drawn is red (an event has occurred) </a:t>
            </a:r>
          </a:p>
          <a:p>
            <a:pPr marL="342900" indent="-342900">
              <a:buFont typeface="+mj-lt"/>
              <a:buAutoNum type="arabicPeriod"/>
            </a:pPr>
            <a:r>
              <a:rPr lang="en-IN" sz="1600" dirty="0"/>
              <a:t>what is the probability it is a king (event not yet observed)? </a:t>
            </a:r>
          </a:p>
          <a:p>
            <a:pPr marL="342900" indent="-342900">
              <a:buFont typeface="+mj-lt"/>
              <a:buAutoNum type="arabicPeriod"/>
            </a:pPr>
            <a:r>
              <a:rPr lang="en-IN" sz="1600" dirty="0"/>
              <a:t>Since the card is red, there are 26 likely values for red</a:t>
            </a:r>
          </a:p>
          <a:p>
            <a:pPr marL="342900" indent="-342900">
              <a:buFont typeface="+mj-lt"/>
              <a:buAutoNum type="arabicPeriod"/>
            </a:pPr>
            <a:r>
              <a:rPr lang="en-IN" sz="1600" dirty="0"/>
              <a:t>Of these 26 possible values we are interested in king which is 2 (king of diamonds and heart)</a:t>
            </a:r>
          </a:p>
          <a:p>
            <a:pPr marL="342900" indent="-342900">
              <a:buFont typeface="+mj-lt"/>
              <a:buAutoNum type="arabicPeriod"/>
            </a:pPr>
            <a:r>
              <a:rPr lang="en-IN" sz="1600" dirty="0"/>
              <a:t>Thus the conditional probability that the card is a king given red card is 2 /26</a:t>
            </a:r>
          </a:p>
          <a:p>
            <a:pPr marL="342900" indent="-342900">
              <a:buFont typeface="+mj-lt"/>
              <a:buAutoNum type="arabicPeriod"/>
            </a:pPr>
            <a:r>
              <a:rPr lang="en-IN" sz="1600" dirty="0"/>
              <a:t>Compare this with joint probability of red king (2/52). </a:t>
            </a:r>
          </a:p>
          <a:p>
            <a:pPr marL="342900" indent="-342900">
              <a:buFont typeface="+mj-lt"/>
              <a:buAutoNum type="arabicPeriod"/>
            </a:pPr>
            <a:r>
              <a:rPr lang="en-IN" sz="1600" dirty="0"/>
              <a:t>Given an event has occurred, it increases the probability of the other event</a:t>
            </a:r>
            <a:endParaRPr lang="en-US" sz="1600" dirty="0"/>
          </a:p>
        </p:txBody>
      </p:sp>
      <p:sp>
        <p:nvSpPr>
          <p:cNvPr id="4" name="TextBox 3">
            <a:extLst>
              <a:ext uri="{FF2B5EF4-FFF2-40B4-BE49-F238E27FC236}">
                <a16:creationId xmlns:a16="http://schemas.microsoft.com/office/drawing/2014/main" id="{DFA18241-4846-4FF8-8E61-D6574D42BD9F}"/>
              </a:ext>
            </a:extLst>
          </p:cNvPr>
          <p:cNvSpPr txBox="1"/>
          <p:nvPr/>
        </p:nvSpPr>
        <p:spPr>
          <a:xfrm>
            <a:off x="304800" y="838200"/>
            <a:ext cx="4114800" cy="369332"/>
          </a:xfrm>
          <a:prstGeom prst="rect">
            <a:avLst/>
          </a:prstGeom>
          <a:noFill/>
        </p:spPr>
        <p:txBody>
          <a:bodyPr wrap="square" rtlCol="0">
            <a:spAutoFit/>
          </a:bodyPr>
          <a:lstStyle/>
          <a:p>
            <a:r>
              <a:rPr lang="en-US" b="1" dirty="0"/>
              <a:t>Joint &amp; Conditional Probabilities </a:t>
            </a:r>
          </a:p>
        </p:txBody>
      </p:sp>
    </p:spTree>
    <p:extLst>
      <p:ext uri="{BB962C8B-B14F-4D97-AF65-F5344CB8AC3E}">
        <p14:creationId xmlns:p14="http://schemas.microsoft.com/office/powerpoint/2010/main" val="3123038513"/>
      </p:ext>
    </p:extLst>
  </p:cSld>
  <p:clrMapOvr>
    <a:masterClrMapping/>
  </p:clrMapOvr>
  <p:transition spd="med">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2EB5B4-B23A-4CC0-A680-333B995E5838}"/>
              </a:ext>
            </a:extLst>
          </p:cNvPr>
          <p:cNvSpPr txBox="1">
            <a:spLocks noChangeArrowheads="1"/>
          </p:cNvSpPr>
          <p:nvPr/>
        </p:nvSpPr>
        <p:spPr>
          <a:xfrm>
            <a:off x="365234" y="1066800"/>
            <a:ext cx="8229600" cy="1471172"/>
          </a:xfrm>
          <a:prstGeom prst="rect">
            <a:avLst/>
          </a:prstGeom>
          <a:noFill/>
        </p:spPr>
        <p:txBody>
          <a:bodyPr>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sz="1600" b="1" dirty="0"/>
              <a:t>Joint &amp; Conditional Probabilities </a:t>
            </a:r>
            <a:endParaRPr lang="en-IN" sz="1600" dirty="0"/>
          </a:p>
          <a:p>
            <a:pPr marL="0" indent="0">
              <a:buNone/>
            </a:pPr>
            <a:endParaRPr lang="en-US" sz="1600" dirty="0"/>
          </a:p>
          <a:p>
            <a:pPr marL="342900" indent="-342900">
              <a:buFont typeface="+mj-lt"/>
              <a:buAutoNum type="alphaLcPeriod"/>
            </a:pPr>
            <a:r>
              <a:rPr lang="en-US" sz="1600" dirty="0"/>
              <a:t>Imagine you represent all the flight experience you had till date as the blue area in a mathematical space. The dimensions of the boxes and circles are immaterial</a:t>
            </a:r>
          </a:p>
          <a:p>
            <a:pPr marL="342900" indent="-342900">
              <a:buFont typeface="+mj-lt"/>
              <a:buAutoNum type="alphaLcPeriod"/>
            </a:pPr>
            <a:r>
              <a:rPr lang="en-US" sz="1600" dirty="0"/>
              <a:t>Of these experiences, 20% of the time you experienced flight delay</a:t>
            </a:r>
          </a:p>
        </p:txBody>
      </p:sp>
      <p:grpSp>
        <p:nvGrpSpPr>
          <p:cNvPr id="5" name="Group 4">
            <a:extLst>
              <a:ext uri="{FF2B5EF4-FFF2-40B4-BE49-F238E27FC236}">
                <a16:creationId xmlns:a16="http://schemas.microsoft.com/office/drawing/2014/main" id="{E71F2B43-2870-4C17-8E78-7BAFBA3429B2}"/>
              </a:ext>
            </a:extLst>
          </p:cNvPr>
          <p:cNvGrpSpPr/>
          <p:nvPr/>
        </p:nvGrpSpPr>
        <p:grpSpPr>
          <a:xfrm>
            <a:off x="2819400" y="3632208"/>
            <a:ext cx="3048000" cy="1371600"/>
            <a:chOff x="1143000" y="3733800"/>
            <a:chExt cx="3200400" cy="1600200"/>
          </a:xfrm>
        </p:grpSpPr>
        <p:sp>
          <p:nvSpPr>
            <p:cNvPr id="6" name="Rectangle 5">
              <a:extLst>
                <a:ext uri="{FF2B5EF4-FFF2-40B4-BE49-F238E27FC236}">
                  <a16:creationId xmlns:a16="http://schemas.microsoft.com/office/drawing/2014/main" id="{AEA3EBDB-4507-4B50-A6FA-A95393C8BEEF}"/>
                </a:ext>
              </a:extLst>
            </p:cNvPr>
            <p:cNvSpPr/>
            <p:nvPr/>
          </p:nvSpPr>
          <p:spPr>
            <a:xfrm>
              <a:off x="1143000" y="3886200"/>
              <a:ext cx="32004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2BBD3AD-D9EC-4CDA-B878-0419141352A4}"/>
                </a:ext>
              </a:extLst>
            </p:cNvPr>
            <p:cNvSpPr txBox="1"/>
            <p:nvPr/>
          </p:nvSpPr>
          <p:spPr>
            <a:xfrm>
              <a:off x="1752600" y="4572000"/>
              <a:ext cx="838200" cy="323166"/>
            </a:xfrm>
            <a:prstGeom prst="rect">
              <a:avLst/>
            </a:prstGeom>
            <a:noFill/>
          </p:spPr>
          <p:txBody>
            <a:bodyPr wrap="square" rtlCol="0">
              <a:spAutoFit/>
            </a:bodyPr>
            <a:lstStyle/>
            <a:p>
              <a:r>
                <a:rPr lang="en-IN" sz="1200" dirty="0"/>
                <a:t>A  100%</a:t>
              </a:r>
            </a:p>
          </p:txBody>
        </p:sp>
        <p:sp>
          <p:nvSpPr>
            <p:cNvPr id="8" name="Rectangle 7">
              <a:extLst>
                <a:ext uri="{FF2B5EF4-FFF2-40B4-BE49-F238E27FC236}">
                  <a16:creationId xmlns:a16="http://schemas.microsoft.com/office/drawing/2014/main" id="{DAF96C4C-33A2-4842-A9E5-735E52A9115E}"/>
                </a:ext>
              </a:extLst>
            </p:cNvPr>
            <p:cNvSpPr/>
            <p:nvPr/>
          </p:nvSpPr>
          <p:spPr>
            <a:xfrm>
              <a:off x="3048000" y="3733800"/>
              <a:ext cx="1143000" cy="381000"/>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t>Flight data</a:t>
              </a:r>
            </a:p>
          </p:txBody>
        </p:sp>
      </p:grpSp>
      <p:grpSp>
        <p:nvGrpSpPr>
          <p:cNvPr id="9" name="Group 8">
            <a:extLst>
              <a:ext uri="{FF2B5EF4-FFF2-40B4-BE49-F238E27FC236}">
                <a16:creationId xmlns:a16="http://schemas.microsoft.com/office/drawing/2014/main" id="{7A8B3687-AA92-4BBE-897C-24A4C2115F88}"/>
              </a:ext>
            </a:extLst>
          </p:cNvPr>
          <p:cNvGrpSpPr/>
          <p:nvPr/>
        </p:nvGrpSpPr>
        <p:grpSpPr>
          <a:xfrm>
            <a:off x="2833974" y="3639462"/>
            <a:ext cx="3048000" cy="1389738"/>
            <a:chOff x="2590800" y="3563262"/>
            <a:chExt cx="3048000" cy="1371600"/>
          </a:xfrm>
        </p:grpSpPr>
        <p:grpSp>
          <p:nvGrpSpPr>
            <p:cNvPr id="10" name="Group 9">
              <a:extLst>
                <a:ext uri="{FF2B5EF4-FFF2-40B4-BE49-F238E27FC236}">
                  <a16:creationId xmlns:a16="http://schemas.microsoft.com/office/drawing/2014/main" id="{877D309E-189D-4E77-8184-73DC74BF6D15}"/>
                </a:ext>
              </a:extLst>
            </p:cNvPr>
            <p:cNvGrpSpPr/>
            <p:nvPr/>
          </p:nvGrpSpPr>
          <p:grpSpPr>
            <a:xfrm>
              <a:off x="2590800" y="3563262"/>
              <a:ext cx="3048000" cy="1371600"/>
              <a:chOff x="1143000" y="3733800"/>
              <a:chExt cx="3200400" cy="1600200"/>
            </a:xfrm>
          </p:grpSpPr>
          <p:sp>
            <p:nvSpPr>
              <p:cNvPr id="12" name="Rectangle 11">
                <a:extLst>
                  <a:ext uri="{FF2B5EF4-FFF2-40B4-BE49-F238E27FC236}">
                    <a16:creationId xmlns:a16="http://schemas.microsoft.com/office/drawing/2014/main" id="{8D88F242-612C-40F4-B458-7159B72E9CA4}"/>
                  </a:ext>
                </a:extLst>
              </p:cNvPr>
              <p:cNvSpPr/>
              <p:nvPr/>
            </p:nvSpPr>
            <p:spPr>
              <a:xfrm>
                <a:off x="1143000" y="3886200"/>
                <a:ext cx="3200400" cy="1447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A54C109C-7B8D-4236-91A6-B792D0C08CBE}"/>
                  </a:ext>
                </a:extLst>
              </p:cNvPr>
              <p:cNvSpPr/>
              <p:nvPr/>
            </p:nvSpPr>
            <p:spPr>
              <a:xfrm>
                <a:off x="1600200" y="4191000"/>
                <a:ext cx="990600" cy="99060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ED18BD9-4D5D-42C0-A765-04A037ADEC11}"/>
                  </a:ext>
                </a:extLst>
              </p:cNvPr>
              <p:cNvSpPr txBox="1"/>
              <p:nvPr/>
            </p:nvSpPr>
            <p:spPr>
              <a:xfrm>
                <a:off x="1752600" y="4572000"/>
                <a:ext cx="838200" cy="276999"/>
              </a:xfrm>
              <a:prstGeom prst="rect">
                <a:avLst/>
              </a:prstGeom>
              <a:noFill/>
            </p:spPr>
            <p:txBody>
              <a:bodyPr wrap="square" rtlCol="0">
                <a:spAutoFit/>
              </a:bodyPr>
              <a:lstStyle/>
              <a:p>
                <a:r>
                  <a:rPr lang="en-IN" sz="1200" dirty="0"/>
                  <a:t>A  20%</a:t>
                </a:r>
              </a:p>
            </p:txBody>
          </p:sp>
          <p:sp>
            <p:nvSpPr>
              <p:cNvPr id="15" name="Rectangle 14">
                <a:extLst>
                  <a:ext uri="{FF2B5EF4-FFF2-40B4-BE49-F238E27FC236}">
                    <a16:creationId xmlns:a16="http://schemas.microsoft.com/office/drawing/2014/main" id="{0B3C0814-1E86-4E59-8FE9-57DEA751C164}"/>
                  </a:ext>
                </a:extLst>
              </p:cNvPr>
              <p:cNvSpPr/>
              <p:nvPr/>
            </p:nvSpPr>
            <p:spPr>
              <a:xfrm>
                <a:off x="3048000" y="3733800"/>
                <a:ext cx="1143000" cy="381000"/>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t>Flight data</a:t>
                </a:r>
              </a:p>
            </p:txBody>
          </p:sp>
        </p:grpSp>
        <p:sp>
          <p:nvSpPr>
            <p:cNvPr id="11" name="TextBox 10">
              <a:extLst>
                <a:ext uri="{FF2B5EF4-FFF2-40B4-BE49-F238E27FC236}">
                  <a16:creationId xmlns:a16="http://schemas.microsoft.com/office/drawing/2014/main" id="{008E882A-A7DB-4F32-807B-7EF95020436E}"/>
                </a:ext>
              </a:extLst>
            </p:cNvPr>
            <p:cNvSpPr txBox="1"/>
            <p:nvPr/>
          </p:nvSpPr>
          <p:spPr>
            <a:xfrm>
              <a:off x="4648200" y="4267200"/>
              <a:ext cx="685800" cy="276999"/>
            </a:xfrm>
            <a:prstGeom prst="rect">
              <a:avLst/>
            </a:prstGeom>
            <a:noFill/>
          </p:spPr>
          <p:txBody>
            <a:bodyPr wrap="square" rtlCol="0">
              <a:spAutoFit/>
            </a:bodyPr>
            <a:lstStyle/>
            <a:p>
              <a:r>
                <a:rPr lang="en-IN" sz="1200" dirty="0"/>
                <a:t>80 %</a:t>
              </a:r>
            </a:p>
          </p:txBody>
        </p:sp>
      </p:grpSp>
      <p:sp>
        <p:nvSpPr>
          <p:cNvPr id="2" name="Rectangle 1">
            <a:extLst>
              <a:ext uri="{FF2B5EF4-FFF2-40B4-BE49-F238E27FC236}">
                <a16:creationId xmlns:a16="http://schemas.microsoft.com/office/drawing/2014/main" id="{95F21DB9-9FF4-4303-A999-8E22D94BCD8A}"/>
              </a:ext>
            </a:extLst>
          </p:cNvPr>
          <p:cNvSpPr/>
          <p:nvPr/>
        </p:nvSpPr>
        <p:spPr>
          <a:xfrm>
            <a:off x="228600" y="2819400"/>
            <a:ext cx="8610600" cy="303347"/>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06159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1" presetClass="exit"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95400" y="2950029"/>
            <a:ext cx="3352800" cy="15457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8" name="Oval 7"/>
          <p:cNvSpPr/>
          <p:nvPr/>
        </p:nvSpPr>
        <p:spPr>
          <a:xfrm>
            <a:off x="1752600" y="3196772"/>
            <a:ext cx="1226459" cy="1208314"/>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TextBox 8"/>
          <p:cNvSpPr txBox="1"/>
          <p:nvPr/>
        </p:nvSpPr>
        <p:spPr>
          <a:xfrm>
            <a:off x="2133600" y="4071252"/>
            <a:ext cx="798286" cy="237428"/>
          </a:xfrm>
          <a:prstGeom prst="rect">
            <a:avLst/>
          </a:prstGeom>
          <a:noFill/>
        </p:spPr>
        <p:txBody>
          <a:bodyPr wrap="square" rtlCol="0">
            <a:spAutoFit/>
          </a:bodyPr>
          <a:lstStyle/>
          <a:p>
            <a:r>
              <a:rPr lang="en-IN" sz="1200" dirty="0"/>
              <a:t>A  20%</a:t>
            </a:r>
          </a:p>
        </p:txBody>
      </p:sp>
      <p:sp>
        <p:nvSpPr>
          <p:cNvPr id="10" name="Rectangle 9"/>
          <p:cNvSpPr/>
          <p:nvPr/>
        </p:nvSpPr>
        <p:spPr>
          <a:xfrm>
            <a:off x="3414486" y="2819400"/>
            <a:ext cx="1088571" cy="326571"/>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t>Flight data</a:t>
            </a:r>
          </a:p>
        </p:txBody>
      </p:sp>
      <p:sp>
        <p:nvSpPr>
          <p:cNvPr id="11" name="Oval 10"/>
          <p:cNvSpPr/>
          <p:nvPr/>
        </p:nvSpPr>
        <p:spPr>
          <a:xfrm>
            <a:off x="2362200" y="3200400"/>
            <a:ext cx="838200" cy="838200"/>
          </a:xfrm>
          <a:prstGeom prst="ellipse">
            <a:avLst/>
          </a:prstGeom>
          <a:solidFill>
            <a:srgbClr val="92D050">
              <a:alpha val="4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B 5%</a:t>
            </a:r>
          </a:p>
        </p:txBody>
      </p:sp>
      <p:sp>
        <p:nvSpPr>
          <p:cNvPr id="12" name="TextBox 11"/>
          <p:cNvSpPr txBox="1"/>
          <p:nvPr/>
        </p:nvSpPr>
        <p:spPr>
          <a:xfrm>
            <a:off x="3505200" y="3810000"/>
            <a:ext cx="685800" cy="276999"/>
          </a:xfrm>
          <a:prstGeom prst="rect">
            <a:avLst/>
          </a:prstGeom>
          <a:noFill/>
        </p:spPr>
        <p:txBody>
          <a:bodyPr wrap="square" rtlCol="0">
            <a:spAutoFit/>
          </a:bodyPr>
          <a:lstStyle/>
          <a:p>
            <a:r>
              <a:rPr lang="en-IN" sz="1200" dirty="0"/>
              <a:t>80 %</a:t>
            </a:r>
          </a:p>
        </p:txBody>
      </p:sp>
      <p:cxnSp>
        <p:nvCxnSpPr>
          <p:cNvPr id="22" name="Straight Arrow Connector 21"/>
          <p:cNvCxnSpPr/>
          <p:nvPr/>
        </p:nvCxnSpPr>
        <p:spPr>
          <a:xfrm>
            <a:off x="2895600" y="3733800"/>
            <a:ext cx="21336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876800" y="4114800"/>
            <a:ext cx="2895600" cy="307777"/>
          </a:xfrm>
          <a:prstGeom prst="rect">
            <a:avLst/>
          </a:prstGeom>
          <a:noFill/>
        </p:spPr>
        <p:txBody>
          <a:bodyPr wrap="square" rtlCol="0">
            <a:spAutoFit/>
          </a:bodyPr>
          <a:lstStyle/>
          <a:p>
            <a:r>
              <a:rPr lang="en-IN" sz="1400" dirty="0"/>
              <a:t>(A n B) = flight delay and fog</a:t>
            </a:r>
          </a:p>
        </p:txBody>
      </p:sp>
      <p:cxnSp>
        <p:nvCxnSpPr>
          <p:cNvPr id="25" name="Straight Arrow Connector 24"/>
          <p:cNvCxnSpPr>
            <a:endCxn id="26" idx="1"/>
          </p:cNvCxnSpPr>
          <p:nvPr/>
        </p:nvCxnSpPr>
        <p:spPr>
          <a:xfrm flipV="1">
            <a:off x="2895600" y="2592289"/>
            <a:ext cx="533400" cy="6843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429000" y="2438400"/>
            <a:ext cx="2209800" cy="307777"/>
          </a:xfrm>
          <a:prstGeom prst="rect">
            <a:avLst/>
          </a:prstGeom>
          <a:noFill/>
        </p:spPr>
        <p:txBody>
          <a:bodyPr wrap="square" rtlCol="0">
            <a:spAutoFit/>
          </a:bodyPr>
          <a:lstStyle/>
          <a:p>
            <a:r>
              <a:rPr lang="en-IN" sz="1400" dirty="0"/>
              <a:t>Fog but no flight delay</a:t>
            </a:r>
          </a:p>
        </p:txBody>
      </p:sp>
      <p:cxnSp>
        <p:nvCxnSpPr>
          <p:cNvPr id="29" name="Straight Arrow Connector 28"/>
          <p:cNvCxnSpPr/>
          <p:nvPr/>
        </p:nvCxnSpPr>
        <p:spPr>
          <a:xfrm flipH="1" flipV="1">
            <a:off x="1447800" y="2667000"/>
            <a:ext cx="685800" cy="121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57200" y="2362200"/>
            <a:ext cx="2057400" cy="307777"/>
          </a:xfrm>
          <a:prstGeom prst="rect">
            <a:avLst/>
          </a:prstGeom>
          <a:noFill/>
        </p:spPr>
        <p:txBody>
          <a:bodyPr wrap="square" rtlCol="0">
            <a:spAutoFit/>
          </a:bodyPr>
          <a:lstStyle/>
          <a:p>
            <a:r>
              <a:rPr lang="en-IN" sz="1400" dirty="0"/>
              <a:t>Flight delayed no fog</a:t>
            </a:r>
          </a:p>
        </p:txBody>
      </p:sp>
      <p:sp>
        <p:nvSpPr>
          <p:cNvPr id="31" name="TextBox 30"/>
          <p:cNvSpPr txBox="1"/>
          <p:nvPr/>
        </p:nvSpPr>
        <p:spPr>
          <a:xfrm>
            <a:off x="1524000" y="4495800"/>
            <a:ext cx="5562600" cy="304800"/>
          </a:xfrm>
          <a:prstGeom prst="rect">
            <a:avLst/>
          </a:prstGeom>
          <a:solidFill>
            <a:srgbClr val="FFFF00"/>
          </a:solidFill>
          <a:ln>
            <a:solidFill>
              <a:schemeClr val="tx1"/>
            </a:solidFill>
          </a:ln>
        </p:spPr>
        <p:txBody>
          <a:bodyPr wrap="square" rtlCol="0">
            <a:spAutoFit/>
          </a:bodyPr>
          <a:lstStyle/>
          <a:p>
            <a:pPr marL="0" lvl="1"/>
            <a:r>
              <a:rPr lang="en-US" sz="1400" dirty="0"/>
              <a:t>Lesser the overlap, lesser the occurrences of flight delay and fog</a:t>
            </a:r>
            <a:endParaRPr lang="en-IN" dirty="0">
              <a:solidFill>
                <a:schemeClr val="tx1">
                  <a:lumMod val="50000"/>
                  <a:lumOff val="50000"/>
                </a:schemeClr>
              </a:solidFill>
            </a:endParaRPr>
          </a:p>
        </p:txBody>
      </p:sp>
      <p:sp>
        <p:nvSpPr>
          <p:cNvPr id="33" name="Rectangle 32"/>
          <p:cNvSpPr/>
          <p:nvPr/>
        </p:nvSpPr>
        <p:spPr>
          <a:xfrm>
            <a:off x="457200" y="1600200"/>
            <a:ext cx="7543800" cy="3505200"/>
          </a:xfrm>
          <a:prstGeom prst="rect">
            <a:avLst/>
          </a:prstGeom>
          <a:solidFill>
            <a:schemeClr val="bg1"/>
          </a:solidFill>
          <a:ln w="0">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816129" name="Picture 1"/>
          <p:cNvPicPr>
            <a:picLocks noChangeAspect="1" noChangeArrowheads="1"/>
          </p:cNvPicPr>
          <p:nvPr/>
        </p:nvPicPr>
        <p:blipFill>
          <a:blip r:embed="rId3" cstate="print"/>
          <a:srcRect/>
          <a:stretch>
            <a:fillRect/>
          </a:stretch>
        </p:blipFill>
        <p:spPr bwMode="auto">
          <a:xfrm>
            <a:off x="1981200" y="2438400"/>
            <a:ext cx="1905000" cy="2089354"/>
          </a:xfrm>
          <a:prstGeom prst="rect">
            <a:avLst/>
          </a:prstGeom>
          <a:noFill/>
          <a:ln w="9525">
            <a:noFill/>
            <a:miter lim="800000"/>
            <a:headEnd/>
            <a:tailEnd/>
          </a:ln>
        </p:spPr>
      </p:pic>
      <p:sp>
        <p:nvSpPr>
          <p:cNvPr id="34" name="TextBox 33"/>
          <p:cNvSpPr txBox="1"/>
          <p:nvPr/>
        </p:nvSpPr>
        <p:spPr>
          <a:xfrm>
            <a:off x="4419600" y="1828800"/>
            <a:ext cx="4572000" cy="338554"/>
          </a:xfrm>
          <a:prstGeom prst="rect">
            <a:avLst/>
          </a:prstGeom>
          <a:noFill/>
        </p:spPr>
        <p:txBody>
          <a:bodyPr wrap="square" rtlCol="0">
            <a:spAutoFit/>
          </a:bodyPr>
          <a:lstStyle/>
          <a:p>
            <a:r>
              <a:rPr lang="en-IN" sz="1600" dirty="0"/>
              <a:t>P(flight delay given fog) = P (A n B) / P(B)</a:t>
            </a:r>
          </a:p>
        </p:txBody>
      </p:sp>
      <p:cxnSp>
        <p:nvCxnSpPr>
          <p:cNvPr id="36" name="Straight Arrow Connector 35"/>
          <p:cNvCxnSpPr>
            <a:cxnSpLocks/>
          </p:cNvCxnSpPr>
          <p:nvPr/>
        </p:nvCxnSpPr>
        <p:spPr>
          <a:xfrm flipV="1">
            <a:off x="2667000" y="2167354"/>
            <a:ext cx="4572000" cy="1033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57200" y="4770545"/>
            <a:ext cx="8153400" cy="1600438"/>
          </a:xfrm>
          <a:prstGeom prst="rect">
            <a:avLst/>
          </a:prstGeom>
          <a:noFill/>
        </p:spPr>
        <p:txBody>
          <a:bodyPr wrap="square" rtlCol="0">
            <a:spAutoFit/>
          </a:bodyPr>
          <a:lstStyle/>
          <a:p>
            <a:r>
              <a:rPr lang="en-IN" sz="1400" dirty="0"/>
              <a:t>P(A| B) = P(A n B) / P(B)     </a:t>
            </a:r>
            <a:r>
              <a:rPr lang="en-IN" sz="1400" dirty="0">
                <a:sym typeface="Wingdings" pitchFamily="2" charset="2"/>
              </a:rPr>
              <a:t>  </a:t>
            </a:r>
            <a:r>
              <a:rPr lang="en-IN" sz="1400" dirty="0" err="1">
                <a:sym typeface="Wingdings" pitchFamily="2" charset="2"/>
              </a:rPr>
              <a:t>eq</a:t>
            </a:r>
            <a:r>
              <a:rPr lang="en-IN" sz="1400" dirty="0">
                <a:sym typeface="Wingdings" pitchFamily="2" charset="2"/>
              </a:rPr>
              <a:t> 1</a:t>
            </a:r>
            <a:endParaRPr lang="en-IN" sz="1400" dirty="0"/>
          </a:p>
          <a:p>
            <a:endParaRPr lang="en-IN" sz="1400" dirty="0"/>
          </a:p>
          <a:p>
            <a:r>
              <a:rPr lang="en-IN" sz="1400" dirty="0"/>
              <a:t>P(A n B) = P(A|B) * P(B)  (rearranging the terms in </a:t>
            </a:r>
            <a:r>
              <a:rPr lang="en-IN" sz="1400" dirty="0" err="1"/>
              <a:t>eq</a:t>
            </a:r>
            <a:r>
              <a:rPr lang="en-IN" sz="1400" dirty="0"/>
              <a:t> 1)</a:t>
            </a:r>
          </a:p>
          <a:p>
            <a:endParaRPr lang="en-IN" sz="1400" dirty="0"/>
          </a:p>
          <a:p>
            <a:r>
              <a:rPr lang="en-IN" sz="1400" dirty="0"/>
              <a:t> Also, P(A n B) = P(B n A) =  P(B|A) * P(A)</a:t>
            </a:r>
          </a:p>
          <a:p>
            <a:endParaRPr lang="en-IN" sz="1400" dirty="0">
              <a:solidFill>
                <a:schemeClr val="tx1">
                  <a:lumMod val="50000"/>
                  <a:lumOff val="50000"/>
                </a:schemeClr>
              </a:solidFill>
            </a:endParaRPr>
          </a:p>
          <a:p>
            <a:r>
              <a:rPr lang="en-IN" sz="1400" dirty="0"/>
              <a:t>Therefore </a:t>
            </a:r>
            <a:r>
              <a:rPr lang="en-IN" sz="1400" dirty="0" err="1"/>
              <a:t>eq</a:t>
            </a:r>
            <a:r>
              <a:rPr lang="en-IN" sz="1400" dirty="0"/>
              <a:t> 1 - </a:t>
            </a:r>
            <a:r>
              <a:rPr lang="en-IN" sz="1400" dirty="0">
                <a:solidFill>
                  <a:schemeClr val="tx1">
                    <a:lumMod val="50000"/>
                    <a:lumOff val="50000"/>
                  </a:schemeClr>
                </a:solidFill>
              </a:rPr>
              <a:t> </a:t>
            </a:r>
            <a:r>
              <a:rPr lang="en-IN" sz="1400" b="1" dirty="0"/>
              <a:t>P(A|B) = P(B|A) * P(A)  / P(B)</a:t>
            </a:r>
          </a:p>
        </p:txBody>
      </p:sp>
      <p:sp>
        <p:nvSpPr>
          <p:cNvPr id="24" name="Oval 23"/>
          <p:cNvSpPr/>
          <p:nvPr/>
        </p:nvSpPr>
        <p:spPr>
          <a:xfrm>
            <a:off x="1981200" y="2590800"/>
            <a:ext cx="1828800" cy="1828800"/>
          </a:xfrm>
          <a:prstGeom prst="ellipse">
            <a:avLst/>
          </a:prstGeom>
          <a:noFill/>
          <a:ln w="2540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28" name="Straight Arrow Connector 27"/>
          <p:cNvCxnSpPr>
            <a:cxnSpLocks/>
            <a:stCxn id="24" idx="6"/>
          </p:cNvCxnSpPr>
          <p:nvPr/>
        </p:nvCxnSpPr>
        <p:spPr>
          <a:xfrm flipV="1">
            <a:off x="3810000" y="2133600"/>
            <a:ext cx="4191000" cy="1371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457200" y="5105400"/>
            <a:ext cx="4648200" cy="12954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13FE5CA3-398F-49D2-9785-C7E9C12583A3}"/>
              </a:ext>
            </a:extLst>
          </p:cNvPr>
          <p:cNvSpPr>
            <a:spLocks noGrp="1"/>
          </p:cNvSpPr>
          <p:nvPr>
            <p:ph idx="1"/>
          </p:nvPr>
        </p:nvSpPr>
        <p:spPr>
          <a:xfrm>
            <a:off x="457200" y="1057656"/>
            <a:ext cx="8229600" cy="4525963"/>
          </a:xfrm>
        </p:spPr>
        <p:txBody>
          <a:bodyPr/>
          <a:lstStyle/>
          <a:p>
            <a:pPr marL="0" indent="0">
              <a:buNone/>
            </a:pPr>
            <a:r>
              <a:rPr lang="en-IN" sz="1800" b="1" dirty="0"/>
              <a:t>Joint &amp; Conditional Probabilities </a:t>
            </a:r>
            <a:endParaRPr lang="en-IN" sz="1800" dirty="0"/>
          </a:p>
          <a:p>
            <a:pPr marL="0" indent="0">
              <a:buNone/>
            </a:pPr>
            <a:endParaRPr lang="en-US" dirty="0"/>
          </a:p>
        </p:txBody>
      </p:sp>
      <p:sp>
        <p:nvSpPr>
          <p:cNvPr id="32" name="TextBox 31"/>
          <p:cNvSpPr txBox="1"/>
          <p:nvPr/>
        </p:nvSpPr>
        <p:spPr>
          <a:xfrm>
            <a:off x="1524000" y="4495800"/>
            <a:ext cx="5562600" cy="307777"/>
          </a:xfrm>
          <a:prstGeom prst="rect">
            <a:avLst/>
          </a:prstGeom>
          <a:solidFill>
            <a:srgbClr val="FFFF00"/>
          </a:solidFill>
          <a:ln>
            <a:solidFill>
              <a:schemeClr val="tx1"/>
            </a:solidFill>
          </a:ln>
        </p:spPr>
        <p:txBody>
          <a:bodyPr wrap="square" rtlCol="0">
            <a:spAutoFit/>
          </a:bodyPr>
          <a:lstStyle/>
          <a:p>
            <a:pPr marL="0" lvl="1"/>
            <a:r>
              <a:rPr lang="en-US" sz="1400" dirty="0"/>
              <a:t>More the overlap, more the occurrences of flight delay  and  fog</a:t>
            </a:r>
            <a:endParaRPr lang="en-IN" dirty="0">
              <a:solidFill>
                <a:schemeClr val="tx1">
                  <a:lumMod val="50000"/>
                  <a:lumOff val="50000"/>
                </a:schemeClr>
              </a:solidFill>
            </a:endParaRPr>
          </a:p>
        </p:txBody>
      </p:sp>
    </p:spTree>
    <p:extLst>
      <p:ext uri="{BB962C8B-B14F-4D97-AF65-F5344CB8AC3E}">
        <p14:creationId xmlns:p14="http://schemas.microsoft.com/office/powerpoint/2010/main" val="33113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6" presetClass="path" presetSubtype="0" accel="50000" decel="50000" fill="hold" grpId="1" nodeType="clickEffect">
                                  <p:stCondLst>
                                    <p:cond delay="0"/>
                                  </p:stCondLst>
                                  <p:childTnLst>
                                    <p:animMotion origin="layout" path="M 0.00312 2.22222E-6 L 0.04062 -0.01667 " pathEditMode="relative" rAng="0" ptsTypes="AA">
                                      <p:cBhvr>
                                        <p:cTn id="27" dur="2000" fill="hold"/>
                                        <p:tgtEl>
                                          <p:spTgt spid="11"/>
                                        </p:tgtEl>
                                        <p:attrNameLst>
                                          <p:attrName>ppt_x</p:attrName>
                                          <p:attrName>ppt_y</p:attrName>
                                        </p:attrNameLst>
                                      </p:cBhvr>
                                      <p:rCtr x="1875" y="-833"/>
                                    </p:animMotion>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49" presetClass="path" presetSubtype="0" accel="50000" decel="50000" fill="hold" grpId="2" nodeType="withEffect">
                                  <p:stCondLst>
                                    <p:cond delay="0"/>
                                  </p:stCondLst>
                                  <p:childTnLst>
                                    <p:animMotion origin="layout" path="M 0.04062 -0.01667 L 0.00312 2.22222E-6 " pathEditMode="relative" rAng="0" ptsTypes="AA">
                                      <p:cBhvr>
                                        <p:cTn id="36" dur="2000" fill="hold"/>
                                        <p:tgtEl>
                                          <p:spTgt spid="11"/>
                                        </p:tgtEl>
                                        <p:attrNameLst>
                                          <p:attrName>ppt_x</p:attrName>
                                          <p:attrName>ppt_y</p:attrName>
                                        </p:attrNameLst>
                                      </p:cBhvr>
                                      <p:rCtr x="-1875" y="833"/>
                                    </p:animMotion>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dissolve">
                                      <p:cBhvr>
                                        <p:cTn id="41" dur="500"/>
                                        <p:tgtEl>
                                          <p:spTgt spid="33"/>
                                        </p:tgtEl>
                                      </p:cBhvr>
                                    </p:animEffect>
                                  </p:childTnLst>
                                </p:cTn>
                              </p:par>
                              <p:par>
                                <p:cTn id="42" presetID="23" presetClass="entr" presetSubtype="16" fill="hold" nodeType="withEffect">
                                  <p:stCondLst>
                                    <p:cond delay="0"/>
                                  </p:stCondLst>
                                  <p:childTnLst>
                                    <p:set>
                                      <p:cBhvr>
                                        <p:cTn id="43" dur="1" fill="hold">
                                          <p:stCondLst>
                                            <p:cond delay="0"/>
                                          </p:stCondLst>
                                        </p:cTn>
                                        <p:tgtEl>
                                          <p:spTgt spid="816129"/>
                                        </p:tgtEl>
                                        <p:attrNameLst>
                                          <p:attrName>style.visibility</p:attrName>
                                        </p:attrNameLst>
                                      </p:cBhvr>
                                      <p:to>
                                        <p:strVal val="visible"/>
                                      </p:to>
                                    </p:set>
                                    <p:anim calcmode="lin" valueType="num">
                                      <p:cBhvr>
                                        <p:cTn id="44" dur="500" fill="hold"/>
                                        <p:tgtEl>
                                          <p:spTgt spid="816129"/>
                                        </p:tgtEl>
                                        <p:attrNameLst>
                                          <p:attrName>ppt_w</p:attrName>
                                        </p:attrNameLst>
                                      </p:cBhvr>
                                      <p:tavLst>
                                        <p:tav tm="0">
                                          <p:val>
                                            <p:fltVal val="0"/>
                                          </p:val>
                                        </p:tav>
                                        <p:tav tm="100000">
                                          <p:val>
                                            <p:strVal val="#ppt_w"/>
                                          </p:val>
                                        </p:tav>
                                      </p:tavLst>
                                    </p:anim>
                                    <p:anim calcmode="lin" valueType="num">
                                      <p:cBhvr>
                                        <p:cTn id="45" dur="500" fill="hold"/>
                                        <p:tgtEl>
                                          <p:spTgt spid="816129"/>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32"/>
                                        </p:tgtEl>
                                        <p:attrNameLst>
                                          <p:attrName>style.visibility</p:attrName>
                                        </p:attrNameLst>
                                      </p:cBhvr>
                                      <p:to>
                                        <p:strVal val="hidden"/>
                                      </p:to>
                                    </p:set>
                                  </p:childTnLst>
                                </p:cTn>
                              </p:par>
                            </p:childTnLst>
                          </p:cTn>
                        </p:par>
                        <p:par>
                          <p:cTn id="50" fill="hold">
                            <p:stCondLst>
                              <p:cond delay="0"/>
                            </p:stCondLst>
                            <p:childTnLst>
                              <p:par>
                                <p:cTn id="51" presetID="9"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dissolve">
                                      <p:cBhvr>
                                        <p:cTn id="53" dur="500"/>
                                        <p:tgtEl>
                                          <p:spTgt spid="34"/>
                                        </p:tgtEl>
                                      </p:cBhvr>
                                    </p:animEffect>
                                  </p:childTnLst>
                                </p:cTn>
                              </p:par>
                              <p:par>
                                <p:cTn id="54" presetID="1" presetClass="entr" presetSubtype="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dissolve">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23" grpId="0"/>
      <p:bldP spid="26" grpId="0"/>
      <p:bldP spid="30" grpId="0"/>
      <p:bldP spid="31" grpId="0" animBg="1"/>
      <p:bldP spid="33" grpId="0" animBg="1"/>
      <p:bldP spid="34" grpId="0"/>
      <p:bldP spid="41" grpId="0"/>
      <p:bldP spid="24" grpId="0" animBg="1"/>
      <p:bldP spid="35" grpId="0" animBg="1"/>
      <p:bldP spid="32" grpId="0" animBg="1"/>
      <p:bldP spid="3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5" name="Rectangle 3"/>
          <p:cNvSpPr>
            <a:spLocks noGrp="1"/>
          </p:cNvSpPr>
          <p:nvPr>
            <p:ph type="body" idx="1"/>
          </p:nvPr>
        </p:nvSpPr>
        <p:spPr>
          <a:xfrm>
            <a:off x="457200" y="1648527"/>
            <a:ext cx="8229600" cy="4247317"/>
          </a:xfrm>
          <a:noFill/>
        </p:spPr>
        <p:txBody>
          <a:bodyPr>
            <a:spAutoFit/>
          </a:bodyPr>
          <a:lstStyle/>
          <a:p>
            <a:pPr marL="854075" lvl="1" indent="-342900">
              <a:buFont typeface="+mj-lt"/>
              <a:buAutoNum type="alphaLcPeriod"/>
            </a:pPr>
            <a:r>
              <a:rPr lang="en-US" sz="1400" dirty="0"/>
              <a:t>The relationship between dependent events is depicted using Bayes theorem</a:t>
            </a:r>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r>
              <a:rPr lang="en-US" sz="1400" dirty="0"/>
              <a:t>Probability of event A given that event B has occurred (fog has formed)  depends on </a:t>
            </a:r>
          </a:p>
          <a:p>
            <a:pPr marL="1254125" lvl="2" indent="-342900">
              <a:buFont typeface="+mj-lt"/>
              <a:buAutoNum type="romanUcPeriod"/>
            </a:pPr>
            <a:r>
              <a:rPr lang="en-US" sz="1200" dirty="0" err="1"/>
              <a:t>Apriori</a:t>
            </a:r>
            <a:r>
              <a:rPr lang="en-US" sz="1200" dirty="0"/>
              <a:t> probability  of fog occurring  whenever there was flight delay – P (B/A)</a:t>
            </a:r>
          </a:p>
          <a:p>
            <a:pPr marL="1254125" lvl="2" indent="-342900">
              <a:buFont typeface="+mj-lt"/>
              <a:buAutoNum type="romanUcPeriod"/>
            </a:pPr>
            <a:r>
              <a:rPr lang="en-US" sz="1200" dirty="0" err="1"/>
              <a:t>Apriori</a:t>
            </a:r>
            <a:r>
              <a:rPr lang="en-US" sz="1200" dirty="0"/>
              <a:t> probability of  flight delay P(A)  which is 20% in the example</a:t>
            </a:r>
          </a:p>
          <a:p>
            <a:pPr marL="1254125" lvl="2" indent="-342900">
              <a:buFont typeface="+mj-lt"/>
              <a:buAutoNum type="romanUcPeriod"/>
            </a:pPr>
            <a:r>
              <a:rPr lang="en-US" sz="1200" dirty="0" err="1"/>
              <a:t>Apriori</a:t>
            </a:r>
            <a:r>
              <a:rPr lang="en-US" sz="1200" dirty="0"/>
              <a:t> probability of  flight facing fog P(B)  which is 5% in the example</a:t>
            </a:r>
          </a:p>
          <a:p>
            <a:pPr marL="854075" lvl="1" indent="-342900">
              <a:buFont typeface="+mj-lt"/>
              <a:buAutoNum type="alphaLcPeriod"/>
            </a:pPr>
            <a:endParaRPr lang="en-US" sz="1400" dirty="0"/>
          </a:p>
          <a:p>
            <a:pPr marL="854075" lvl="1" indent="-342900">
              <a:buFont typeface="+mj-lt"/>
              <a:buAutoNum type="alphaLcPeriod"/>
            </a:pPr>
            <a:r>
              <a:rPr lang="en-US" sz="1400" dirty="0"/>
              <a:t>When it is a matter of deciding the class of an output such as whether flight will get delayed or not, we calculate P(A/B) and P(!A/B), compare which is higher. Since in both the denominator is P(B), it is ignored as it has no influence on which class will it be</a:t>
            </a:r>
          </a:p>
          <a:p>
            <a:pPr marL="854075" lvl="1" indent="-342900">
              <a:buFont typeface="+mj-lt"/>
              <a:buAutoNum type="alphaLcPeriod"/>
            </a:pPr>
            <a:endParaRPr lang="en-US" sz="1400" dirty="0"/>
          </a:p>
          <a:p>
            <a:pPr marL="854075" lvl="1" indent="-342900">
              <a:buFont typeface="+mj-lt"/>
              <a:buAutoNum type="alphaLcPeriod"/>
            </a:pPr>
            <a:r>
              <a:rPr lang="en-US" sz="1400" dirty="0"/>
              <a:t>However, to calculate the updated probability of a class, denominator P(B) is required</a:t>
            </a:r>
          </a:p>
        </p:txBody>
      </p:sp>
      <p:sp>
        <p:nvSpPr>
          <p:cNvPr id="6" name="Title 2"/>
          <p:cNvSpPr>
            <a:spLocks noGrp="1"/>
          </p:cNvSpPr>
          <p:nvPr>
            <p:ph type="title" idx="4294967295"/>
          </p:nvPr>
        </p:nvSpPr>
        <p:spPr>
          <a:xfrm>
            <a:off x="188682" y="1067937"/>
            <a:ext cx="8421918" cy="413670"/>
          </a:xfrm>
          <a:prstGeom prst="rect">
            <a:avLst/>
          </a:prstGeom>
        </p:spPr>
        <p:txBody>
          <a:bodyPr/>
          <a:lstStyle/>
          <a:p>
            <a:r>
              <a:rPr lang="en-US" altLang="en-US" sz="1800" b="0" u="sng" dirty="0"/>
              <a:t>Naïve Bayes Classifier </a:t>
            </a:r>
            <a:r>
              <a:rPr lang="en-US" altLang="en-US" sz="1800" b="0" dirty="0"/>
              <a:t>-</a:t>
            </a:r>
          </a:p>
        </p:txBody>
      </p:sp>
      <p:grpSp>
        <p:nvGrpSpPr>
          <p:cNvPr id="2" name="Group 12"/>
          <p:cNvGrpSpPr/>
          <p:nvPr/>
        </p:nvGrpSpPr>
        <p:grpSpPr>
          <a:xfrm>
            <a:off x="5029200" y="1810138"/>
            <a:ext cx="3352800" cy="1676400"/>
            <a:chOff x="2873820" y="2696022"/>
            <a:chExt cx="3352800" cy="1676400"/>
          </a:xfrm>
        </p:grpSpPr>
        <p:sp>
          <p:nvSpPr>
            <p:cNvPr id="5" name="Rectangle 4"/>
            <p:cNvSpPr/>
            <p:nvPr/>
          </p:nvSpPr>
          <p:spPr>
            <a:xfrm>
              <a:off x="2873820" y="2826651"/>
              <a:ext cx="3352800" cy="15457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8" name="Oval 7"/>
            <p:cNvSpPr/>
            <p:nvPr/>
          </p:nvSpPr>
          <p:spPr>
            <a:xfrm>
              <a:off x="3331020" y="3073394"/>
              <a:ext cx="1226459" cy="1208314"/>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TextBox 8"/>
            <p:cNvSpPr txBox="1"/>
            <p:nvPr/>
          </p:nvSpPr>
          <p:spPr>
            <a:xfrm>
              <a:off x="3559620" y="3947874"/>
              <a:ext cx="798286" cy="237428"/>
            </a:xfrm>
            <a:prstGeom prst="rect">
              <a:avLst/>
            </a:prstGeom>
            <a:noFill/>
          </p:spPr>
          <p:txBody>
            <a:bodyPr wrap="square" rtlCol="0">
              <a:spAutoFit/>
            </a:bodyPr>
            <a:lstStyle/>
            <a:p>
              <a:r>
                <a:rPr lang="en-IN" sz="1200" dirty="0"/>
                <a:t>A  20%</a:t>
              </a:r>
            </a:p>
          </p:txBody>
        </p:sp>
        <p:sp>
          <p:nvSpPr>
            <p:cNvPr id="10" name="Rectangle 9"/>
            <p:cNvSpPr/>
            <p:nvPr/>
          </p:nvSpPr>
          <p:spPr>
            <a:xfrm>
              <a:off x="4992906" y="2696022"/>
              <a:ext cx="1088571" cy="326571"/>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t>Flight data</a:t>
              </a:r>
            </a:p>
          </p:txBody>
        </p:sp>
        <p:sp>
          <p:nvSpPr>
            <p:cNvPr id="11" name="Oval 10"/>
            <p:cNvSpPr/>
            <p:nvPr/>
          </p:nvSpPr>
          <p:spPr>
            <a:xfrm>
              <a:off x="3922482" y="3037110"/>
              <a:ext cx="838200" cy="838200"/>
            </a:xfrm>
            <a:prstGeom prst="ellipse">
              <a:avLst/>
            </a:prstGeom>
            <a:solidFill>
              <a:srgbClr val="92D050">
                <a:alpha val="4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B 5%</a:t>
              </a:r>
            </a:p>
          </p:txBody>
        </p:sp>
        <p:sp>
          <p:nvSpPr>
            <p:cNvPr id="12" name="TextBox 11"/>
            <p:cNvSpPr txBox="1"/>
            <p:nvPr/>
          </p:nvSpPr>
          <p:spPr>
            <a:xfrm>
              <a:off x="5083620" y="3686622"/>
              <a:ext cx="685800" cy="276999"/>
            </a:xfrm>
            <a:prstGeom prst="rect">
              <a:avLst/>
            </a:prstGeom>
            <a:noFill/>
          </p:spPr>
          <p:txBody>
            <a:bodyPr wrap="square" rtlCol="0">
              <a:spAutoFit/>
            </a:bodyPr>
            <a:lstStyle/>
            <a:p>
              <a:r>
                <a:rPr lang="en-IN" sz="1200" dirty="0"/>
                <a:t>80 %</a:t>
              </a:r>
            </a:p>
          </p:txBody>
        </p:sp>
      </p:grpSp>
      <p:pic>
        <p:nvPicPr>
          <p:cNvPr id="190466" name="Picture 2" descr="http://commonsenseatheism.com/wp-content/uploads/2011/08/bayes-rule.png"/>
          <p:cNvPicPr>
            <a:picLocks noChangeAspect="1" noChangeArrowheads="1"/>
          </p:cNvPicPr>
          <p:nvPr/>
        </p:nvPicPr>
        <p:blipFill>
          <a:blip r:embed="rId3" cstate="print"/>
          <a:srcRect/>
          <a:stretch>
            <a:fillRect/>
          </a:stretch>
        </p:blipFill>
        <p:spPr bwMode="auto">
          <a:xfrm>
            <a:off x="1418769" y="1886276"/>
            <a:ext cx="2209800" cy="1578429"/>
          </a:xfrm>
          <a:prstGeom prst="rect">
            <a:avLst/>
          </a:prstGeom>
          <a:noFill/>
        </p:spPr>
      </p:pic>
      <p:sp>
        <p:nvSpPr>
          <p:cNvPr id="13" name="TextBox 12"/>
          <p:cNvSpPr txBox="1"/>
          <p:nvPr/>
        </p:nvSpPr>
        <p:spPr>
          <a:xfrm>
            <a:off x="3209469" y="2093023"/>
            <a:ext cx="838200" cy="253916"/>
          </a:xfrm>
          <a:prstGeom prst="rect">
            <a:avLst/>
          </a:prstGeom>
          <a:noFill/>
        </p:spPr>
        <p:txBody>
          <a:bodyPr wrap="square" rtlCol="0">
            <a:spAutoFit/>
          </a:bodyPr>
          <a:lstStyle/>
          <a:p>
            <a:r>
              <a:rPr lang="en-IN" sz="1050" dirty="0"/>
              <a:t>Prior </a:t>
            </a:r>
            <a:r>
              <a:rPr lang="en-IN" sz="1050" dirty="0" err="1"/>
              <a:t>prob</a:t>
            </a:r>
            <a:endParaRPr lang="en-IN" sz="1050" dirty="0"/>
          </a:p>
        </p:txBody>
      </p:sp>
      <p:sp>
        <p:nvSpPr>
          <p:cNvPr id="14" name="TextBox 13"/>
          <p:cNvSpPr txBox="1"/>
          <p:nvPr/>
        </p:nvSpPr>
        <p:spPr>
          <a:xfrm>
            <a:off x="2599869" y="2926788"/>
            <a:ext cx="838200" cy="253916"/>
          </a:xfrm>
          <a:prstGeom prst="rect">
            <a:avLst/>
          </a:prstGeom>
          <a:noFill/>
        </p:spPr>
        <p:txBody>
          <a:bodyPr wrap="square" rtlCol="0">
            <a:spAutoFit/>
          </a:bodyPr>
          <a:lstStyle/>
          <a:p>
            <a:r>
              <a:rPr lang="en-IN" sz="1050" dirty="0"/>
              <a:t>Evidence</a:t>
            </a:r>
          </a:p>
        </p:txBody>
      </p:sp>
      <p:sp>
        <p:nvSpPr>
          <p:cNvPr id="15" name="TextBox 14"/>
          <p:cNvSpPr txBox="1"/>
          <p:nvPr/>
        </p:nvSpPr>
        <p:spPr>
          <a:xfrm>
            <a:off x="2168066" y="2095989"/>
            <a:ext cx="838200" cy="253916"/>
          </a:xfrm>
          <a:prstGeom prst="rect">
            <a:avLst/>
          </a:prstGeom>
          <a:noFill/>
        </p:spPr>
        <p:txBody>
          <a:bodyPr wrap="square" rtlCol="0">
            <a:spAutoFit/>
          </a:bodyPr>
          <a:lstStyle/>
          <a:p>
            <a:r>
              <a:rPr lang="en-IN" sz="1050" dirty="0"/>
              <a:t>Likelihood</a:t>
            </a:r>
          </a:p>
        </p:txBody>
      </p:sp>
      <p:sp>
        <p:nvSpPr>
          <p:cNvPr id="16" name="TextBox 15"/>
          <p:cNvSpPr txBox="1"/>
          <p:nvPr/>
        </p:nvSpPr>
        <p:spPr>
          <a:xfrm>
            <a:off x="1361225" y="2234828"/>
            <a:ext cx="838200" cy="253916"/>
          </a:xfrm>
          <a:prstGeom prst="rect">
            <a:avLst/>
          </a:prstGeom>
          <a:noFill/>
        </p:spPr>
        <p:txBody>
          <a:bodyPr wrap="square" rtlCol="0">
            <a:spAutoFit/>
          </a:bodyPr>
          <a:lstStyle/>
          <a:p>
            <a:r>
              <a:rPr lang="en-IN" sz="1050" dirty="0"/>
              <a:t>Posterior</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5" name="Rectangle 3"/>
          <p:cNvSpPr>
            <a:spLocks noGrp="1"/>
          </p:cNvSpPr>
          <p:nvPr>
            <p:ph type="body" idx="1"/>
          </p:nvPr>
        </p:nvSpPr>
        <p:spPr>
          <a:xfrm>
            <a:off x="457200" y="1081320"/>
            <a:ext cx="8458200" cy="5090624"/>
          </a:xfrm>
          <a:noFill/>
        </p:spPr>
        <p:txBody>
          <a:bodyPr wrap="square">
            <a:spAutoFit/>
          </a:bodyPr>
          <a:lstStyle/>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r>
              <a:rPr lang="en-US" sz="1400" dirty="0"/>
              <a:t>The following two tables reflect the </a:t>
            </a:r>
            <a:r>
              <a:rPr lang="en-US" sz="1400" dirty="0" err="1"/>
              <a:t>apriori</a:t>
            </a:r>
            <a:r>
              <a:rPr lang="en-US" sz="1400" dirty="0"/>
              <a:t>  probabilities of the events A and B. Probabilities based on past data of 100 points</a:t>
            </a:r>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r>
              <a:rPr lang="en-US" sz="1400" dirty="0"/>
              <a:t>In the likelihood table (T2) reveals that P(fog = Yes / flight delayed) = 4/20 = .20 indicating that likelihood is 20 percent that a flight will be delayed given fog</a:t>
            </a:r>
          </a:p>
          <a:p>
            <a:pPr marL="854075" lvl="1" indent="-342900">
              <a:buFont typeface="+mj-lt"/>
              <a:buAutoNum type="alphaLcPeriod"/>
            </a:pPr>
            <a:endParaRPr lang="en-US" sz="1400" dirty="0"/>
          </a:p>
          <a:p>
            <a:pPr marL="854075" lvl="1" indent="-342900">
              <a:buFont typeface="+mj-lt"/>
              <a:buAutoNum type="alphaLcPeriod"/>
            </a:pPr>
            <a:r>
              <a:rPr lang="en-US" sz="1400" dirty="0"/>
              <a:t>P(        ) =&gt;   P(flight delay | fog) =  P(fog / flight delay) *  P(flight delay)</a:t>
            </a:r>
          </a:p>
          <a:p>
            <a:pPr marL="854075" lvl="1" indent="-342900">
              <a:buFont typeface="+mj-lt"/>
              <a:buAutoNum type="alphaLcPeriod"/>
            </a:pPr>
            <a:endParaRPr lang="en-US" sz="1400" dirty="0"/>
          </a:p>
          <a:p>
            <a:pPr marL="854075" lvl="1" indent="-342900">
              <a:buFont typeface="+mj-lt"/>
              <a:buAutoNum type="alphaLcPeriod"/>
            </a:pPr>
            <a:r>
              <a:rPr lang="en-US" sz="1400" dirty="0"/>
              <a:t>P(flight delay | fog) =  ( (4/20) * (20 / 100) )   =  .04  (maximal probability) (no need to divide by P(B), probability of fog, as it is a constant.  </a:t>
            </a:r>
            <a:r>
              <a:rPr lang="en-US" sz="1400" b="1" dirty="0"/>
              <a:t>This is Naïve Bayes probability.  </a:t>
            </a:r>
          </a:p>
          <a:p>
            <a:pPr marL="854075" lvl="1" indent="-342900">
              <a:buFont typeface="+mj-lt"/>
              <a:buAutoNum type="alphaLcPeriod"/>
            </a:pPr>
            <a:endParaRPr lang="en-US" sz="1400" dirty="0"/>
          </a:p>
          <a:p>
            <a:pPr marL="854075" lvl="1" indent="-342900">
              <a:buFont typeface="+mj-lt"/>
              <a:buAutoNum type="alphaLcPeriod"/>
            </a:pPr>
            <a:r>
              <a:rPr lang="en-US" sz="1400" b="1" u="sng" dirty="0"/>
              <a:t>Joint probability - </a:t>
            </a:r>
            <a:r>
              <a:rPr lang="en-US" sz="1400" b="1" dirty="0"/>
              <a:t>  </a:t>
            </a:r>
            <a:r>
              <a:rPr lang="en-US" sz="1400" dirty="0"/>
              <a:t>P(         ) =  ((20 / 100) *  (5/100)) = .01</a:t>
            </a:r>
            <a:endParaRPr lang="en-US" sz="1400" u="sng" dirty="0"/>
          </a:p>
        </p:txBody>
      </p:sp>
      <p:graphicFrame>
        <p:nvGraphicFramePr>
          <p:cNvPr id="13" name="Table 12"/>
          <p:cNvGraphicFramePr>
            <a:graphicFrameLocks noGrp="1"/>
          </p:cNvGraphicFramePr>
          <p:nvPr>
            <p:extLst/>
          </p:nvPr>
        </p:nvGraphicFramePr>
        <p:xfrm>
          <a:off x="544284" y="2072920"/>
          <a:ext cx="4038600" cy="1752600"/>
        </p:xfrm>
        <a:graphic>
          <a:graphicData uri="http://schemas.openxmlformats.org/drawingml/2006/table">
            <a:tbl>
              <a:tblPr firstRow="1" bandRow="1">
                <a:tableStyleId>{5C22544A-7EE6-4342-B048-85BDC9FD1C3A}</a:tableStyleId>
              </a:tblPr>
              <a:tblGrid>
                <a:gridCol w="1666724">
                  <a:extLst>
                    <a:ext uri="{9D8B030D-6E8A-4147-A177-3AD203B41FA5}">
                      <a16:colId xmlns:a16="http://schemas.microsoft.com/office/drawing/2014/main" val="20000"/>
                    </a:ext>
                  </a:extLst>
                </a:gridCol>
                <a:gridCol w="833362">
                  <a:extLst>
                    <a:ext uri="{9D8B030D-6E8A-4147-A177-3AD203B41FA5}">
                      <a16:colId xmlns:a16="http://schemas.microsoft.com/office/drawing/2014/main" val="20001"/>
                    </a:ext>
                  </a:extLst>
                </a:gridCol>
                <a:gridCol w="769257">
                  <a:extLst>
                    <a:ext uri="{9D8B030D-6E8A-4147-A177-3AD203B41FA5}">
                      <a16:colId xmlns:a16="http://schemas.microsoft.com/office/drawing/2014/main" val="20002"/>
                    </a:ext>
                  </a:extLst>
                </a:gridCol>
                <a:gridCol w="769257">
                  <a:extLst>
                    <a:ext uri="{9D8B030D-6E8A-4147-A177-3AD203B41FA5}">
                      <a16:colId xmlns:a16="http://schemas.microsoft.com/office/drawing/2014/main" val="20003"/>
                    </a:ext>
                  </a:extLst>
                </a:gridCol>
              </a:tblGrid>
              <a:tr h="350520">
                <a:tc>
                  <a:txBody>
                    <a:bodyPr/>
                    <a:lstStyle/>
                    <a:p>
                      <a:r>
                        <a:rPr lang="en-IN" sz="1400" dirty="0"/>
                        <a:t>T1</a:t>
                      </a:r>
                    </a:p>
                  </a:txBody>
                  <a:tcPr/>
                </a:tc>
                <a:tc gridSpan="2">
                  <a:txBody>
                    <a:bodyPr/>
                    <a:lstStyle/>
                    <a:p>
                      <a:pPr algn="ctr"/>
                      <a:r>
                        <a:rPr lang="en-IN" sz="1400" dirty="0"/>
                        <a:t>    FO</a:t>
                      </a:r>
                      <a:r>
                        <a:rPr lang="en-IN" sz="1400" b="1" dirty="0"/>
                        <a:t>G</a:t>
                      </a:r>
                    </a:p>
                  </a:txBody>
                  <a:tcPr/>
                </a:tc>
                <a:tc hMerge="1">
                  <a:txBody>
                    <a:bodyPr/>
                    <a:lstStyle/>
                    <a:p>
                      <a:endParaRPr lang="en-IN" dirty="0"/>
                    </a:p>
                  </a:txBody>
                  <a:tcPr/>
                </a:tc>
                <a:tc>
                  <a:txBody>
                    <a:bodyPr/>
                    <a:lstStyle/>
                    <a:p>
                      <a:endParaRPr lang="en-IN" sz="1400"/>
                    </a:p>
                  </a:txBody>
                  <a:tcPr/>
                </a:tc>
                <a:extLst>
                  <a:ext uri="{0D108BD9-81ED-4DB2-BD59-A6C34878D82A}">
                    <a16:rowId xmlns:a16="http://schemas.microsoft.com/office/drawing/2014/main" val="10000"/>
                  </a:ext>
                </a:extLst>
              </a:tr>
              <a:tr h="350520">
                <a:tc>
                  <a:txBody>
                    <a:bodyPr/>
                    <a:lstStyle/>
                    <a:p>
                      <a:r>
                        <a:rPr lang="en-IN" sz="1400" b="1" dirty="0"/>
                        <a:t>Frequency</a:t>
                      </a:r>
                    </a:p>
                  </a:txBody>
                  <a:tcPr/>
                </a:tc>
                <a:tc>
                  <a:txBody>
                    <a:bodyPr/>
                    <a:lstStyle/>
                    <a:p>
                      <a:r>
                        <a:rPr lang="en-IN" sz="1400" b="1" dirty="0"/>
                        <a:t>   Yes</a:t>
                      </a:r>
                    </a:p>
                  </a:txBody>
                  <a:tcPr/>
                </a:tc>
                <a:tc>
                  <a:txBody>
                    <a:bodyPr/>
                    <a:lstStyle/>
                    <a:p>
                      <a:r>
                        <a:rPr lang="en-IN" sz="1400" b="1" dirty="0"/>
                        <a:t>    No</a:t>
                      </a:r>
                    </a:p>
                  </a:txBody>
                  <a:tcPr/>
                </a:tc>
                <a:tc>
                  <a:txBody>
                    <a:bodyPr/>
                    <a:lstStyle/>
                    <a:p>
                      <a:r>
                        <a:rPr lang="en-IN" sz="1400" b="1" dirty="0"/>
                        <a:t>   Total</a:t>
                      </a:r>
                    </a:p>
                  </a:txBody>
                  <a:tcPr/>
                </a:tc>
                <a:extLst>
                  <a:ext uri="{0D108BD9-81ED-4DB2-BD59-A6C34878D82A}">
                    <a16:rowId xmlns:a16="http://schemas.microsoft.com/office/drawing/2014/main" val="10001"/>
                  </a:ext>
                </a:extLst>
              </a:tr>
              <a:tr h="350520">
                <a:tc>
                  <a:txBody>
                    <a:bodyPr/>
                    <a:lstStyle/>
                    <a:p>
                      <a:r>
                        <a:rPr lang="en-IN" sz="1400" dirty="0"/>
                        <a:t>Flight delayed</a:t>
                      </a:r>
                    </a:p>
                  </a:txBody>
                  <a:tcPr/>
                </a:tc>
                <a:tc>
                  <a:txBody>
                    <a:bodyPr/>
                    <a:lstStyle/>
                    <a:p>
                      <a:r>
                        <a:rPr lang="en-IN" sz="1400" dirty="0"/>
                        <a:t>    4</a:t>
                      </a:r>
                    </a:p>
                  </a:txBody>
                  <a:tcPr/>
                </a:tc>
                <a:tc>
                  <a:txBody>
                    <a:bodyPr/>
                    <a:lstStyle/>
                    <a:p>
                      <a:r>
                        <a:rPr lang="en-IN" sz="1400" dirty="0"/>
                        <a:t>    16</a:t>
                      </a:r>
                    </a:p>
                  </a:txBody>
                  <a:tcPr/>
                </a:tc>
                <a:tc>
                  <a:txBody>
                    <a:bodyPr/>
                    <a:lstStyle/>
                    <a:p>
                      <a:r>
                        <a:rPr lang="en-IN" sz="1400" dirty="0"/>
                        <a:t>    20</a:t>
                      </a:r>
                    </a:p>
                  </a:txBody>
                  <a:tcPr/>
                </a:tc>
                <a:extLst>
                  <a:ext uri="{0D108BD9-81ED-4DB2-BD59-A6C34878D82A}">
                    <a16:rowId xmlns:a16="http://schemas.microsoft.com/office/drawing/2014/main" val="10002"/>
                  </a:ext>
                </a:extLst>
              </a:tr>
              <a:tr h="350520">
                <a:tc>
                  <a:txBody>
                    <a:bodyPr/>
                    <a:lstStyle/>
                    <a:p>
                      <a:r>
                        <a:rPr lang="en-IN" sz="1400" dirty="0"/>
                        <a:t>Not Delayed</a:t>
                      </a:r>
                    </a:p>
                  </a:txBody>
                  <a:tcPr/>
                </a:tc>
                <a:tc>
                  <a:txBody>
                    <a:bodyPr/>
                    <a:lstStyle/>
                    <a:p>
                      <a:r>
                        <a:rPr lang="en-IN" sz="1400" dirty="0"/>
                        <a:t>    1</a:t>
                      </a:r>
                    </a:p>
                  </a:txBody>
                  <a:tcPr/>
                </a:tc>
                <a:tc>
                  <a:txBody>
                    <a:bodyPr/>
                    <a:lstStyle/>
                    <a:p>
                      <a:r>
                        <a:rPr lang="en-IN" sz="1400" dirty="0"/>
                        <a:t>     79</a:t>
                      </a:r>
                    </a:p>
                  </a:txBody>
                  <a:tcPr/>
                </a:tc>
                <a:tc>
                  <a:txBody>
                    <a:bodyPr/>
                    <a:lstStyle/>
                    <a:p>
                      <a:r>
                        <a:rPr lang="en-IN" sz="1400" dirty="0"/>
                        <a:t>    80</a:t>
                      </a:r>
                    </a:p>
                  </a:txBody>
                  <a:tcPr/>
                </a:tc>
                <a:extLst>
                  <a:ext uri="{0D108BD9-81ED-4DB2-BD59-A6C34878D82A}">
                    <a16:rowId xmlns:a16="http://schemas.microsoft.com/office/drawing/2014/main" val="10003"/>
                  </a:ext>
                </a:extLst>
              </a:tr>
              <a:tr h="350520">
                <a:tc>
                  <a:txBody>
                    <a:bodyPr/>
                    <a:lstStyle/>
                    <a:p>
                      <a:r>
                        <a:rPr lang="en-IN" sz="1400" dirty="0"/>
                        <a:t>Total</a:t>
                      </a:r>
                    </a:p>
                  </a:txBody>
                  <a:tcPr/>
                </a:tc>
                <a:tc>
                  <a:txBody>
                    <a:bodyPr/>
                    <a:lstStyle/>
                    <a:p>
                      <a:r>
                        <a:rPr lang="en-IN" sz="1400" dirty="0"/>
                        <a:t>    5</a:t>
                      </a:r>
                    </a:p>
                  </a:txBody>
                  <a:tcPr/>
                </a:tc>
                <a:tc>
                  <a:txBody>
                    <a:bodyPr/>
                    <a:lstStyle/>
                    <a:p>
                      <a:r>
                        <a:rPr lang="en-IN" sz="1400" dirty="0"/>
                        <a:t>     95</a:t>
                      </a:r>
                    </a:p>
                  </a:txBody>
                  <a:tcPr/>
                </a:tc>
                <a:tc>
                  <a:txBody>
                    <a:bodyPr/>
                    <a:lstStyle/>
                    <a:p>
                      <a:r>
                        <a:rPr lang="en-IN" sz="1400" dirty="0"/>
                        <a:t>  100</a:t>
                      </a:r>
                    </a:p>
                  </a:txBody>
                  <a:tcPr/>
                </a:tc>
                <a:extLst>
                  <a:ext uri="{0D108BD9-81ED-4DB2-BD59-A6C34878D82A}">
                    <a16:rowId xmlns:a16="http://schemas.microsoft.com/office/drawing/2014/main" val="10004"/>
                  </a:ext>
                </a:extLst>
              </a:tr>
            </a:tbl>
          </a:graphicData>
        </a:graphic>
      </p:graphicFrame>
      <p:graphicFrame>
        <p:nvGraphicFramePr>
          <p:cNvPr id="14" name="Table 13"/>
          <p:cNvGraphicFramePr>
            <a:graphicFrameLocks noGrp="1"/>
          </p:cNvGraphicFramePr>
          <p:nvPr>
            <p:extLst/>
          </p:nvPr>
        </p:nvGraphicFramePr>
        <p:xfrm>
          <a:off x="4724400" y="2087434"/>
          <a:ext cx="4038600" cy="1702317"/>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tblGrid>
              <a:tr h="338839">
                <a:tc>
                  <a:txBody>
                    <a:bodyPr/>
                    <a:lstStyle/>
                    <a:p>
                      <a:r>
                        <a:rPr lang="en-IN" sz="1400" dirty="0"/>
                        <a:t>T2</a:t>
                      </a:r>
                    </a:p>
                  </a:txBody>
                  <a:tcPr/>
                </a:tc>
                <a:tc gridSpan="2">
                  <a:txBody>
                    <a:bodyPr/>
                    <a:lstStyle/>
                    <a:p>
                      <a:pPr algn="ctr"/>
                      <a:r>
                        <a:rPr lang="en-IN" sz="1400" dirty="0"/>
                        <a:t>    FO</a:t>
                      </a:r>
                      <a:r>
                        <a:rPr lang="en-IN" sz="1400" b="1" dirty="0"/>
                        <a:t>G</a:t>
                      </a:r>
                    </a:p>
                  </a:txBody>
                  <a:tcPr/>
                </a:tc>
                <a:tc hMerge="1">
                  <a:txBody>
                    <a:bodyPr/>
                    <a:lstStyle/>
                    <a:p>
                      <a:endParaRPr lang="en-IN" dirty="0"/>
                    </a:p>
                  </a:txBody>
                  <a:tcPr/>
                </a:tc>
                <a:tc>
                  <a:txBody>
                    <a:bodyPr/>
                    <a:lstStyle/>
                    <a:p>
                      <a:endParaRPr lang="en-IN" sz="1400"/>
                    </a:p>
                  </a:txBody>
                  <a:tcPr/>
                </a:tc>
                <a:extLst>
                  <a:ext uri="{0D108BD9-81ED-4DB2-BD59-A6C34878D82A}">
                    <a16:rowId xmlns:a16="http://schemas.microsoft.com/office/drawing/2014/main" val="10000"/>
                  </a:ext>
                </a:extLst>
              </a:tr>
              <a:tr h="346961">
                <a:tc>
                  <a:txBody>
                    <a:bodyPr/>
                    <a:lstStyle/>
                    <a:p>
                      <a:r>
                        <a:rPr lang="en-IN" sz="1400" b="1" dirty="0"/>
                        <a:t>Likelihood</a:t>
                      </a:r>
                    </a:p>
                  </a:txBody>
                  <a:tcPr/>
                </a:tc>
                <a:tc>
                  <a:txBody>
                    <a:bodyPr/>
                    <a:lstStyle/>
                    <a:p>
                      <a:r>
                        <a:rPr lang="en-IN" sz="1400" b="1" dirty="0"/>
                        <a:t>   Yes</a:t>
                      </a:r>
                    </a:p>
                  </a:txBody>
                  <a:tcPr/>
                </a:tc>
                <a:tc>
                  <a:txBody>
                    <a:bodyPr/>
                    <a:lstStyle/>
                    <a:p>
                      <a:r>
                        <a:rPr lang="en-IN" sz="1400" b="1" dirty="0"/>
                        <a:t>    No</a:t>
                      </a:r>
                    </a:p>
                  </a:txBody>
                  <a:tcPr/>
                </a:tc>
                <a:tc>
                  <a:txBody>
                    <a:bodyPr/>
                    <a:lstStyle/>
                    <a:p>
                      <a:r>
                        <a:rPr lang="en-IN" sz="1400" b="1" dirty="0"/>
                        <a:t> Total</a:t>
                      </a:r>
                    </a:p>
                  </a:txBody>
                  <a:tcPr/>
                </a:tc>
                <a:extLst>
                  <a:ext uri="{0D108BD9-81ED-4DB2-BD59-A6C34878D82A}">
                    <a16:rowId xmlns:a16="http://schemas.microsoft.com/office/drawing/2014/main" val="10001"/>
                  </a:ext>
                </a:extLst>
              </a:tr>
              <a:tr h="338839">
                <a:tc>
                  <a:txBody>
                    <a:bodyPr/>
                    <a:lstStyle/>
                    <a:p>
                      <a:r>
                        <a:rPr lang="en-IN" sz="1400" dirty="0"/>
                        <a:t>Flight delayed</a:t>
                      </a:r>
                    </a:p>
                  </a:txBody>
                  <a:tcPr/>
                </a:tc>
                <a:tc>
                  <a:txBody>
                    <a:bodyPr/>
                    <a:lstStyle/>
                    <a:p>
                      <a:r>
                        <a:rPr lang="en-IN" sz="1400" dirty="0"/>
                        <a:t>    4 / 20</a:t>
                      </a:r>
                    </a:p>
                  </a:txBody>
                  <a:tcPr/>
                </a:tc>
                <a:tc>
                  <a:txBody>
                    <a:bodyPr/>
                    <a:lstStyle/>
                    <a:p>
                      <a:r>
                        <a:rPr lang="en-IN" sz="1400" dirty="0"/>
                        <a:t>    16 / 20</a:t>
                      </a:r>
                    </a:p>
                  </a:txBody>
                  <a:tcPr/>
                </a:tc>
                <a:tc>
                  <a:txBody>
                    <a:bodyPr/>
                    <a:lstStyle/>
                    <a:p>
                      <a:r>
                        <a:rPr lang="en-IN" sz="1400" dirty="0"/>
                        <a:t>    20</a:t>
                      </a:r>
                    </a:p>
                  </a:txBody>
                  <a:tcPr/>
                </a:tc>
                <a:extLst>
                  <a:ext uri="{0D108BD9-81ED-4DB2-BD59-A6C34878D82A}">
                    <a16:rowId xmlns:a16="http://schemas.microsoft.com/office/drawing/2014/main" val="10002"/>
                  </a:ext>
                </a:extLst>
              </a:tr>
              <a:tr h="338839">
                <a:tc>
                  <a:txBody>
                    <a:bodyPr/>
                    <a:lstStyle/>
                    <a:p>
                      <a:r>
                        <a:rPr lang="en-IN" sz="1400" dirty="0"/>
                        <a:t>Not Delayed</a:t>
                      </a:r>
                    </a:p>
                  </a:txBody>
                  <a:tcPr/>
                </a:tc>
                <a:tc>
                  <a:txBody>
                    <a:bodyPr/>
                    <a:lstStyle/>
                    <a:p>
                      <a:r>
                        <a:rPr lang="en-IN" sz="1400" dirty="0"/>
                        <a:t>    1 / 80</a:t>
                      </a:r>
                    </a:p>
                  </a:txBody>
                  <a:tcPr/>
                </a:tc>
                <a:tc>
                  <a:txBody>
                    <a:bodyPr/>
                    <a:lstStyle/>
                    <a:p>
                      <a:r>
                        <a:rPr lang="en-IN" sz="1400" dirty="0"/>
                        <a:t>     79 /80</a:t>
                      </a:r>
                    </a:p>
                  </a:txBody>
                  <a:tcPr/>
                </a:tc>
                <a:tc>
                  <a:txBody>
                    <a:bodyPr/>
                    <a:lstStyle/>
                    <a:p>
                      <a:r>
                        <a:rPr lang="en-IN" sz="1400" dirty="0"/>
                        <a:t>    80</a:t>
                      </a:r>
                    </a:p>
                  </a:txBody>
                  <a:tcPr/>
                </a:tc>
                <a:extLst>
                  <a:ext uri="{0D108BD9-81ED-4DB2-BD59-A6C34878D82A}">
                    <a16:rowId xmlns:a16="http://schemas.microsoft.com/office/drawing/2014/main" val="10003"/>
                  </a:ext>
                </a:extLst>
              </a:tr>
              <a:tr h="338839">
                <a:tc>
                  <a:txBody>
                    <a:bodyPr/>
                    <a:lstStyle/>
                    <a:p>
                      <a:r>
                        <a:rPr lang="en-IN" sz="1400" dirty="0"/>
                        <a:t>Total</a:t>
                      </a:r>
                    </a:p>
                  </a:txBody>
                  <a:tcPr/>
                </a:tc>
                <a:tc>
                  <a:txBody>
                    <a:bodyPr/>
                    <a:lstStyle/>
                    <a:p>
                      <a:r>
                        <a:rPr lang="en-IN" sz="1400" dirty="0"/>
                        <a:t>    5 / 100</a:t>
                      </a:r>
                    </a:p>
                  </a:txBody>
                  <a:tcPr/>
                </a:tc>
                <a:tc>
                  <a:txBody>
                    <a:bodyPr/>
                    <a:lstStyle/>
                    <a:p>
                      <a:r>
                        <a:rPr lang="en-IN" sz="1400" dirty="0"/>
                        <a:t>    95 / 100</a:t>
                      </a:r>
                    </a:p>
                  </a:txBody>
                  <a:tcPr/>
                </a:tc>
                <a:tc>
                  <a:txBody>
                    <a:bodyPr/>
                    <a:lstStyle/>
                    <a:p>
                      <a:r>
                        <a:rPr lang="en-IN" sz="1400" dirty="0"/>
                        <a:t>  100</a:t>
                      </a:r>
                    </a:p>
                  </a:txBody>
                  <a:tcPr/>
                </a:tc>
                <a:extLst>
                  <a:ext uri="{0D108BD9-81ED-4DB2-BD59-A6C34878D82A}">
                    <a16:rowId xmlns:a16="http://schemas.microsoft.com/office/drawing/2014/main" val="10004"/>
                  </a:ext>
                </a:extLst>
              </a:tr>
            </a:tbl>
          </a:graphicData>
        </a:graphic>
      </p:graphicFrame>
      <p:pic>
        <p:nvPicPr>
          <p:cNvPr id="204802" name="Picture 2"/>
          <p:cNvPicPr>
            <a:picLocks noChangeAspect="1" noChangeArrowheads="1"/>
          </p:cNvPicPr>
          <p:nvPr/>
        </p:nvPicPr>
        <p:blipFill>
          <a:blip r:embed="rId2" cstate="print"/>
          <a:srcRect/>
          <a:stretch>
            <a:fillRect/>
          </a:stretch>
        </p:blipFill>
        <p:spPr bwMode="auto">
          <a:xfrm>
            <a:off x="1571166" y="4648200"/>
            <a:ext cx="381000" cy="180975"/>
          </a:xfrm>
          <a:prstGeom prst="rect">
            <a:avLst/>
          </a:prstGeom>
          <a:noFill/>
          <a:ln w="9525">
            <a:noFill/>
            <a:miter lim="800000"/>
            <a:headEnd/>
            <a:tailEnd/>
          </a:ln>
        </p:spPr>
      </p:pic>
      <p:pic>
        <p:nvPicPr>
          <p:cNvPr id="16" name="Picture 2"/>
          <p:cNvPicPr>
            <a:picLocks noChangeAspect="1" noChangeArrowheads="1"/>
          </p:cNvPicPr>
          <p:nvPr/>
        </p:nvPicPr>
        <p:blipFill>
          <a:blip r:embed="rId2" cstate="print"/>
          <a:srcRect/>
          <a:stretch>
            <a:fillRect/>
          </a:stretch>
        </p:blipFill>
        <p:spPr bwMode="auto">
          <a:xfrm>
            <a:off x="3252216" y="5907024"/>
            <a:ext cx="381000" cy="152656"/>
          </a:xfrm>
          <a:prstGeom prst="rect">
            <a:avLst/>
          </a:prstGeom>
          <a:noFill/>
          <a:ln w="9525">
            <a:noFill/>
            <a:miter lim="800000"/>
            <a:headEnd/>
            <a:tailEnd/>
          </a:ln>
        </p:spPr>
      </p:pic>
      <p:cxnSp>
        <p:nvCxnSpPr>
          <p:cNvPr id="9" name="Straight Arrow Connector 8"/>
          <p:cNvCxnSpPr/>
          <p:nvPr/>
        </p:nvCxnSpPr>
        <p:spPr>
          <a:xfrm flipH="1">
            <a:off x="5029200" y="2895600"/>
            <a:ext cx="1371600" cy="1828800"/>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505200" y="4800600"/>
            <a:ext cx="1447800" cy="381000"/>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400800" y="2895600"/>
            <a:ext cx="1981200" cy="1828800"/>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4495800" y="4800600"/>
            <a:ext cx="1752600" cy="381000"/>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12" name="Title 2">
            <a:extLst>
              <a:ext uri="{FF2B5EF4-FFF2-40B4-BE49-F238E27FC236}">
                <a16:creationId xmlns:a16="http://schemas.microsoft.com/office/drawing/2014/main" id="{6BB33850-8A64-4557-B77B-77A30F01777C}"/>
              </a:ext>
            </a:extLst>
          </p:cNvPr>
          <p:cNvSpPr txBox="1">
            <a:spLocks/>
          </p:cNvSpPr>
          <p:nvPr/>
        </p:nvSpPr>
        <p:spPr>
          <a:xfrm>
            <a:off x="188682" y="1067937"/>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b="0" u="sng" dirty="0"/>
              <a:t>Naïve Bayes Classifier </a:t>
            </a:r>
            <a:r>
              <a:rPr lang="en-US" altLang="en-US" sz="1800" b="0" dirty="0"/>
              <a:t>-</a:t>
            </a:r>
          </a:p>
        </p:txBody>
      </p:sp>
    </p:spTree>
    <p:extLst>
      <p:ext uri="{BB962C8B-B14F-4D97-AF65-F5344CB8AC3E}">
        <p14:creationId xmlns:p14="http://schemas.microsoft.com/office/powerpoint/2010/main" val="196056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5" name="Rectangle 3"/>
          <p:cNvSpPr>
            <a:spLocks noGrp="1"/>
          </p:cNvSpPr>
          <p:nvPr>
            <p:ph type="body" idx="1"/>
          </p:nvPr>
        </p:nvSpPr>
        <p:spPr>
          <a:xfrm>
            <a:off x="266700" y="1208308"/>
            <a:ext cx="8763000" cy="5496889"/>
          </a:xfrm>
          <a:noFill/>
        </p:spPr>
        <p:txBody>
          <a:bodyPr wrap="square">
            <a:spAutoFit/>
          </a:bodyPr>
          <a:lstStyle/>
          <a:p>
            <a:pPr marL="0" indent="0">
              <a:buNone/>
            </a:pPr>
            <a:r>
              <a:rPr lang="en-US" sz="1600" dirty="0"/>
              <a:t>Suppose there are multiple factors that could lead to flight delay (as shown in the likelihood  table below)</a:t>
            </a:r>
          </a:p>
          <a:p>
            <a:pPr marL="0" indent="0">
              <a:buNone/>
            </a:pPr>
            <a:endParaRPr lang="en-US" sz="16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511175" lvl="1" indent="0">
              <a:buNone/>
            </a:pPr>
            <a:endParaRPr lang="en-US" sz="1400" dirty="0"/>
          </a:p>
          <a:p>
            <a:pPr marL="342900" lvl="1" indent="-342900">
              <a:buFont typeface="+mj-lt"/>
              <a:buAutoNum type="alphaLcPeriod"/>
            </a:pPr>
            <a:r>
              <a:rPr lang="en-US" sz="1600" dirty="0">
                <a:cs typeface="Arial"/>
              </a:rPr>
              <a:t>Probability that the flight will be delayed, given that Fog = Yes, Technical Snag = No : </a:t>
            </a:r>
          </a:p>
          <a:p>
            <a:pPr marL="342900" lvl="1" indent="-342900">
              <a:buFont typeface="+mj-lt"/>
              <a:buAutoNum type="alphaLcPeriod"/>
            </a:pPr>
            <a:r>
              <a:rPr lang="en-US" sz="1600" dirty="0">
                <a:cs typeface="Arial"/>
              </a:rPr>
              <a:t>Treat the event of flight delay as A</a:t>
            </a:r>
          </a:p>
          <a:p>
            <a:pPr marL="342900" lvl="1" indent="-342900">
              <a:buFont typeface="+mj-lt"/>
              <a:buAutoNum type="alphaLcPeriod"/>
            </a:pPr>
            <a:r>
              <a:rPr lang="en-US" sz="1600" dirty="0">
                <a:cs typeface="Arial"/>
              </a:rPr>
              <a:t>Treat the  joint event (Fog=Yes, Technical Snag=No) as B</a:t>
            </a:r>
          </a:p>
          <a:p>
            <a:pPr marL="0" lvl="1" indent="0">
              <a:buNone/>
            </a:pPr>
            <a:r>
              <a:rPr lang="en-US" sz="1600" dirty="0"/>
              <a:t>       P ( A | B) =  </a:t>
            </a:r>
            <a:r>
              <a:rPr lang="en-US" sz="1400" dirty="0"/>
              <a:t>P(flight delay / Fog   </a:t>
            </a:r>
            <a:r>
              <a:rPr lang="en-US" sz="1400" b="1" dirty="0"/>
              <a:t>n</a:t>
            </a:r>
            <a:r>
              <a:rPr lang="en-US" sz="1400" dirty="0"/>
              <a:t>  ! Technical Snag)  =  </a:t>
            </a:r>
          </a:p>
          <a:p>
            <a:pPr marL="342900" indent="-342900">
              <a:buNone/>
            </a:pPr>
            <a:r>
              <a:rPr lang="en-US" sz="1400" dirty="0"/>
              <a:t>                                      </a:t>
            </a:r>
            <a:r>
              <a:rPr lang="en-US" sz="1200" dirty="0"/>
              <a:t>P(B | A) * P(A)                                      divided by                      P(B)</a:t>
            </a:r>
          </a:p>
          <a:p>
            <a:pPr marL="342900" indent="-342900">
              <a:buNone/>
            </a:pPr>
            <a:r>
              <a:rPr lang="en-US" sz="1400" dirty="0"/>
              <a:t>      </a:t>
            </a:r>
          </a:p>
          <a:p>
            <a:pPr marL="342900" indent="-342900">
              <a:buNone/>
            </a:pPr>
            <a:r>
              <a:rPr lang="en-US" sz="1200" dirty="0"/>
              <a:t>           ( </a:t>
            </a:r>
            <a:r>
              <a:rPr lang="en-US" sz="1200" dirty="0">
                <a:solidFill>
                  <a:srgbClr val="FF0000"/>
                </a:solidFill>
              </a:rPr>
              <a:t>P(Fog   </a:t>
            </a:r>
            <a:r>
              <a:rPr lang="en-US" sz="1200" b="1" dirty="0">
                <a:solidFill>
                  <a:srgbClr val="FF0000"/>
                </a:solidFill>
              </a:rPr>
              <a:t>n</a:t>
            </a:r>
            <a:r>
              <a:rPr lang="en-US" sz="1200" dirty="0">
                <a:solidFill>
                  <a:srgbClr val="FF0000"/>
                </a:solidFill>
              </a:rPr>
              <a:t>  ! Technical Snag) | flight delay)</a:t>
            </a:r>
            <a:r>
              <a:rPr lang="en-US" sz="1200" dirty="0"/>
              <a:t>  * P(flight delay)   )      /       P(Fog   </a:t>
            </a:r>
            <a:r>
              <a:rPr lang="en-US" sz="1200" b="1" dirty="0"/>
              <a:t>n</a:t>
            </a:r>
            <a:r>
              <a:rPr lang="en-US" sz="1200" dirty="0"/>
              <a:t>  ! Technical Snag)</a:t>
            </a:r>
          </a:p>
          <a:p>
            <a:pPr marL="342900" indent="-342900">
              <a:buNone/>
            </a:pPr>
            <a:endParaRPr lang="en-US" sz="1200" dirty="0"/>
          </a:p>
          <a:p>
            <a:pPr marL="342900" indent="-342900">
              <a:buNone/>
            </a:pPr>
            <a:r>
              <a:rPr lang="en-US" sz="1200" dirty="0"/>
              <a:t>                                              ( because of the naïve assumption of independence of features, this can be expressed as -</a:t>
            </a:r>
          </a:p>
          <a:p>
            <a:pPr marL="342900" indent="-342900">
              <a:buNone/>
            </a:pPr>
            <a:r>
              <a:rPr lang="en-US" sz="1200" dirty="0">
                <a:solidFill>
                  <a:srgbClr val="FF0000"/>
                </a:solidFill>
              </a:rPr>
              <a:t>      </a:t>
            </a:r>
          </a:p>
          <a:p>
            <a:pPr marL="342900" indent="-342900">
              <a:buNone/>
            </a:pPr>
            <a:r>
              <a:rPr lang="en-US" sz="1200" dirty="0">
                <a:solidFill>
                  <a:srgbClr val="FF0000"/>
                </a:solidFill>
              </a:rPr>
              <a:t> P(Fog   </a:t>
            </a:r>
            <a:r>
              <a:rPr lang="en-US" sz="1200" b="1" dirty="0">
                <a:solidFill>
                  <a:srgbClr val="FF0000"/>
                </a:solidFill>
              </a:rPr>
              <a:t>n</a:t>
            </a:r>
            <a:r>
              <a:rPr lang="en-US" sz="1200" dirty="0">
                <a:solidFill>
                  <a:srgbClr val="FF0000"/>
                </a:solidFill>
              </a:rPr>
              <a:t>  ! Technical Snag) | flight delay) </a:t>
            </a:r>
            <a:r>
              <a:rPr lang="en-US" sz="1200" b="1" dirty="0">
                <a:solidFill>
                  <a:srgbClr val="FF0000"/>
                </a:solidFill>
              </a:rPr>
              <a:t>=</a:t>
            </a:r>
            <a:r>
              <a:rPr lang="en-US" sz="1200" dirty="0">
                <a:solidFill>
                  <a:srgbClr val="FF0000"/>
                </a:solidFill>
              </a:rPr>
              <a:t> </a:t>
            </a:r>
            <a:r>
              <a:rPr lang="en-US" sz="1200" dirty="0">
                <a:solidFill>
                  <a:srgbClr val="0070C0"/>
                </a:solidFill>
              </a:rPr>
              <a:t>P(Fog | flight delay) * P(!Technical snag | flight delay) </a:t>
            </a:r>
          </a:p>
          <a:p>
            <a:pPr marL="854075" lvl="1" indent="-342900">
              <a:buNone/>
            </a:pPr>
            <a:endParaRPr lang="en-US" sz="1400" dirty="0"/>
          </a:p>
        </p:txBody>
      </p:sp>
      <p:graphicFrame>
        <p:nvGraphicFramePr>
          <p:cNvPr id="11" name="Table 10"/>
          <p:cNvGraphicFramePr>
            <a:graphicFrameLocks noGrp="1"/>
          </p:cNvGraphicFramePr>
          <p:nvPr>
            <p:extLst/>
          </p:nvPr>
        </p:nvGraphicFramePr>
        <p:xfrm>
          <a:off x="380997" y="1741709"/>
          <a:ext cx="8534405" cy="1839693"/>
        </p:xfrm>
        <a:graphic>
          <a:graphicData uri="http://schemas.openxmlformats.org/drawingml/2006/table">
            <a:tbl>
              <a:tblPr firstRow="1" bandRow="1">
                <a:tableStyleId>{5C22544A-7EE6-4342-B048-85BDC9FD1C3A}</a:tableStyleId>
              </a:tblPr>
              <a:tblGrid>
                <a:gridCol w="1102812">
                  <a:extLst>
                    <a:ext uri="{9D8B030D-6E8A-4147-A177-3AD203B41FA5}">
                      <a16:colId xmlns:a16="http://schemas.microsoft.com/office/drawing/2014/main" val="20000"/>
                    </a:ext>
                  </a:extLst>
                </a:gridCol>
                <a:gridCol w="843325">
                  <a:extLst>
                    <a:ext uri="{9D8B030D-6E8A-4147-A177-3AD203B41FA5}">
                      <a16:colId xmlns:a16="http://schemas.microsoft.com/office/drawing/2014/main" val="20001"/>
                    </a:ext>
                  </a:extLst>
                </a:gridCol>
                <a:gridCol w="908197">
                  <a:extLst>
                    <a:ext uri="{9D8B030D-6E8A-4147-A177-3AD203B41FA5}">
                      <a16:colId xmlns:a16="http://schemas.microsoft.com/office/drawing/2014/main" val="20002"/>
                    </a:ext>
                  </a:extLst>
                </a:gridCol>
                <a:gridCol w="908197">
                  <a:extLst>
                    <a:ext uri="{9D8B030D-6E8A-4147-A177-3AD203B41FA5}">
                      <a16:colId xmlns:a16="http://schemas.microsoft.com/office/drawing/2014/main" val="20003"/>
                    </a:ext>
                  </a:extLst>
                </a:gridCol>
                <a:gridCol w="908197">
                  <a:extLst>
                    <a:ext uri="{9D8B030D-6E8A-4147-A177-3AD203B41FA5}">
                      <a16:colId xmlns:a16="http://schemas.microsoft.com/office/drawing/2014/main" val="20004"/>
                    </a:ext>
                  </a:extLst>
                </a:gridCol>
                <a:gridCol w="908197">
                  <a:extLst>
                    <a:ext uri="{9D8B030D-6E8A-4147-A177-3AD203B41FA5}">
                      <a16:colId xmlns:a16="http://schemas.microsoft.com/office/drawing/2014/main" val="20005"/>
                    </a:ext>
                  </a:extLst>
                </a:gridCol>
                <a:gridCol w="731721">
                  <a:extLst>
                    <a:ext uri="{9D8B030D-6E8A-4147-A177-3AD203B41FA5}">
                      <a16:colId xmlns:a16="http://schemas.microsoft.com/office/drawing/2014/main" val="20006"/>
                    </a:ext>
                  </a:extLst>
                </a:gridCol>
                <a:gridCol w="731721">
                  <a:extLst>
                    <a:ext uri="{9D8B030D-6E8A-4147-A177-3AD203B41FA5}">
                      <a16:colId xmlns:a16="http://schemas.microsoft.com/office/drawing/2014/main" val="20007"/>
                    </a:ext>
                  </a:extLst>
                </a:gridCol>
                <a:gridCol w="731721">
                  <a:extLst>
                    <a:ext uri="{9D8B030D-6E8A-4147-A177-3AD203B41FA5}">
                      <a16:colId xmlns:a16="http://schemas.microsoft.com/office/drawing/2014/main" val="20008"/>
                    </a:ext>
                  </a:extLst>
                </a:gridCol>
                <a:gridCol w="760317">
                  <a:extLst>
                    <a:ext uri="{9D8B030D-6E8A-4147-A177-3AD203B41FA5}">
                      <a16:colId xmlns:a16="http://schemas.microsoft.com/office/drawing/2014/main" val="20009"/>
                    </a:ext>
                  </a:extLst>
                </a:gridCol>
              </a:tblGrid>
              <a:tr h="302461">
                <a:tc>
                  <a:txBody>
                    <a:bodyPr/>
                    <a:lstStyle/>
                    <a:p>
                      <a:r>
                        <a:rPr lang="en-IN" sz="1200" dirty="0"/>
                        <a:t>T2</a:t>
                      </a:r>
                    </a:p>
                  </a:txBody>
                  <a:tcPr/>
                </a:tc>
                <a:tc gridSpan="2">
                  <a:txBody>
                    <a:bodyPr/>
                    <a:lstStyle/>
                    <a:p>
                      <a:pPr algn="ctr"/>
                      <a:r>
                        <a:rPr lang="en-IN" sz="1200" dirty="0"/>
                        <a:t>    FO</a:t>
                      </a:r>
                      <a:r>
                        <a:rPr lang="en-IN" sz="1200" b="1" dirty="0"/>
                        <a:t>G</a:t>
                      </a:r>
                    </a:p>
                  </a:txBody>
                  <a:tcPr/>
                </a:tc>
                <a:tc hMerge="1">
                  <a:txBody>
                    <a:bodyPr/>
                    <a:lstStyle/>
                    <a:p>
                      <a:endParaRPr lang="en-IN" dirty="0"/>
                    </a:p>
                  </a:txBody>
                  <a:tcPr/>
                </a:tc>
                <a:tc gridSpan="2">
                  <a:txBody>
                    <a:bodyPr/>
                    <a:lstStyle/>
                    <a:p>
                      <a:pPr algn="ctr"/>
                      <a:r>
                        <a:rPr lang="en-IN" sz="1200" b="1" dirty="0"/>
                        <a:t>Technical Snag</a:t>
                      </a:r>
                    </a:p>
                  </a:txBody>
                  <a:tcPr/>
                </a:tc>
                <a:tc hMerge="1">
                  <a:txBody>
                    <a:bodyPr/>
                    <a:lstStyle/>
                    <a:p>
                      <a:pPr algn="ctr"/>
                      <a:endParaRPr lang="en-IN" sz="1400" b="1" dirty="0"/>
                    </a:p>
                  </a:txBody>
                  <a:tcPr/>
                </a:tc>
                <a:tc gridSpan="2">
                  <a:txBody>
                    <a:bodyPr/>
                    <a:lstStyle/>
                    <a:p>
                      <a:pPr algn="ctr"/>
                      <a:r>
                        <a:rPr lang="en-IN" sz="1200" b="1" dirty="0"/>
                        <a:t>Pilot Fatigue</a:t>
                      </a:r>
                    </a:p>
                  </a:txBody>
                  <a:tcPr/>
                </a:tc>
                <a:tc hMerge="1">
                  <a:txBody>
                    <a:bodyPr/>
                    <a:lstStyle/>
                    <a:p>
                      <a:pPr algn="ctr"/>
                      <a:endParaRPr lang="en-IN" sz="1400" b="1" dirty="0"/>
                    </a:p>
                  </a:txBody>
                  <a:tcPr/>
                </a:tc>
                <a:tc gridSpan="2">
                  <a:txBody>
                    <a:bodyPr/>
                    <a:lstStyle/>
                    <a:p>
                      <a:pPr algn="ctr"/>
                      <a:r>
                        <a:rPr lang="en-IN" sz="1200" b="1" dirty="0"/>
                        <a:t>Passenger </a:t>
                      </a:r>
                    </a:p>
                  </a:txBody>
                  <a:tcPr/>
                </a:tc>
                <a:tc hMerge="1">
                  <a:txBody>
                    <a:bodyPr/>
                    <a:lstStyle/>
                    <a:p>
                      <a:pPr algn="ctr"/>
                      <a:endParaRPr lang="en-IN" sz="1400" b="1" dirty="0"/>
                    </a:p>
                  </a:txBody>
                  <a:tcPr/>
                </a:tc>
                <a:tc>
                  <a:txBody>
                    <a:bodyPr/>
                    <a:lstStyle/>
                    <a:p>
                      <a:endParaRPr lang="en-IN" sz="1200" dirty="0"/>
                    </a:p>
                  </a:txBody>
                  <a:tcPr/>
                </a:tc>
                <a:extLst>
                  <a:ext uri="{0D108BD9-81ED-4DB2-BD59-A6C34878D82A}">
                    <a16:rowId xmlns:a16="http://schemas.microsoft.com/office/drawing/2014/main" val="10000"/>
                  </a:ext>
                </a:extLst>
              </a:tr>
              <a:tr h="309711">
                <a:tc>
                  <a:txBody>
                    <a:bodyPr/>
                    <a:lstStyle/>
                    <a:p>
                      <a:r>
                        <a:rPr lang="en-IN" sz="1200" b="1" dirty="0"/>
                        <a:t>Likelihood</a:t>
                      </a:r>
                    </a:p>
                  </a:txBody>
                  <a:tcPr/>
                </a:tc>
                <a:tc>
                  <a:txBody>
                    <a:bodyPr/>
                    <a:lstStyle/>
                    <a:p>
                      <a:r>
                        <a:rPr lang="en-IN" sz="1200" b="1" dirty="0"/>
                        <a:t>   Yes</a:t>
                      </a:r>
                    </a:p>
                  </a:txBody>
                  <a:tcPr/>
                </a:tc>
                <a:tc>
                  <a:txBody>
                    <a:bodyPr/>
                    <a:lstStyle/>
                    <a:p>
                      <a:r>
                        <a:rPr lang="en-IN" sz="1200" b="1" dirty="0"/>
                        <a:t>    No</a:t>
                      </a:r>
                    </a:p>
                  </a:txBody>
                  <a:tcPr/>
                </a:tc>
                <a:tc>
                  <a:txBody>
                    <a:bodyPr/>
                    <a:lstStyle/>
                    <a:p>
                      <a:r>
                        <a:rPr lang="en-IN" sz="1200" b="1" dirty="0"/>
                        <a:t>   Yes</a:t>
                      </a:r>
                    </a:p>
                  </a:txBody>
                  <a:tcPr/>
                </a:tc>
                <a:tc>
                  <a:txBody>
                    <a:bodyPr/>
                    <a:lstStyle/>
                    <a:p>
                      <a:r>
                        <a:rPr lang="en-IN" sz="1200" b="1" dirty="0"/>
                        <a:t>    No</a:t>
                      </a:r>
                    </a:p>
                  </a:txBody>
                  <a:tcPr/>
                </a:tc>
                <a:tc>
                  <a:txBody>
                    <a:bodyPr/>
                    <a:lstStyle/>
                    <a:p>
                      <a:r>
                        <a:rPr lang="en-IN" sz="1200" b="1" dirty="0"/>
                        <a:t>    Yes</a:t>
                      </a:r>
                    </a:p>
                  </a:txBody>
                  <a:tcPr/>
                </a:tc>
                <a:tc>
                  <a:txBody>
                    <a:bodyPr/>
                    <a:lstStyle/>
                    <a:p>
                      <a:r>
                        <a:rPr lang="en-IN" sz="1200" b="1" dirty="0"/>
                        <a:t>   No</a:t>
                      </a:r>
                    </a:p>
                  </a:txBody>
                  <a:tcPr/>
                </a:tc>
                <a:tc>
                  <a:txBody>
                    <a:bodyPr/>
                    <a:lstStyle/>
                    <a:p>
                      <a:r>
                        <a:rPr lang="en-IN" sz="1200" b="1" dirty="0"/>
                        <a:t>  Yes</a:t>
                      </a:r>
                    </a:p>
                  </a:txBody>
                  <a:tcPr/>
                </a:tc>
                <a:tc>
                  <a:txBody>
                    <a:bodyPr/>
                    <a:lstStyle/>
                    <a:p>
                      <a:r>
                        <a:rPr lang="en-IN" sz="1200" b="1" dirty="0"/>
                        <a:t>  No</a:t>
                      </a:r>
                    </a:p>
                  </a:txBody>
                  <a:tcPr/>
                </a:tc>
                <a:tc>
                  <a:txBody>
                    <a:bodyPr/>
                    <a:lstStyle/>
                    <a:p>
                      <a:r>
                        <a:rPr lang="en-IN" sz="1200" b="1" dirty="0"/>
                        <a:t> Total</a:t>
                      </a:r>
                    </a:p>
                  </a:txBody>
                  <a:tcPr/>
                </a:tc>
                <a:extLst>
                  <a:ext uri="{0D108BD9-81ED-4DB2-BD59-A6C34878D82A}">
                    <a16:rowId xmlns:a16="http://schemas.microsoft.com/office/drawing/2014/main" val="10001"/>
                  </a:ext>
                </a:extLst>
              </a:tr>
              <a:tr h="462530">
                <a:tc>
                  <a:txBody>
                    <a:bodyPr/>
                    <a:lstStyle/>
                    <a:p>
                      <a:r>
                        <a:rPr lang="en-IN" sz="1200" dirty="0"/>
                        <a:t>Flight delayed</a:t>
                      </a:r>
                    </a:p>
                  </a:txBody>
                  <a:tcPr/>
                </a:tc>
                <a:tc>
                  <a:txBody>
                    <a:bodyPr/>
                    <a:lstStyle/>
                    <a:p>
                      <a:r>
                        <a:rPr lang="en-IN" sz="1200" dirty="0"/>
                        <a:t>   4 / 20</a:t>
                      </a:r>
                    </a:p>
                  </a:txBody>
                  <a:tcPr/>
                </a:tc>
                <a:tc>
                  <a:txBody>
                    <a:bodyPr/>
                    <a:lstStyle/>
                    <a:p>
                      <a:r>
                        <a:rPr lang="en-IN" sz="1200" dirty="0"/>
                        <a:t>  16 / 20</a:t>
                      </a:r>
                    </a:p>
                  </a:txBody>
                  <a:tcPr/>
                </a:tc>
                <a:tc>
                  <a:txBody>
                    <a:bodyPr/>
                    <a:lstStyle/>
                    <a:p>
                      <a:r>
                        <a:rPr lang="en-IN" sz="1200" dirty="0"/>
                        <a:t>  10/20</a:t>
                      </a:r>
                    </a:p>
                  </a:txBody>
                  <a:tcPr/>
                </a:tc>
                <a:tc>
                  <a:txBody>
                    <a:bodyPr/>
                    <a:lstStyle/>
                    <a:p>
                      <a:r>
                        <a:rPr lang="en-IN" sz="1200" dirty="0"/>
                        <a:t>   10/20</a:t>
                      </a:r>
                    </a:p>
                  </a:txBody>
                  <a:tcPr/>
                </a:tc>
                <a:tc>
                  <a:txBody>
                    <a:bodyPr/>
                    <a:lstStyle/>
                    <a:p>
                      <a:r>
                        <a:rPr lang="en-IN" sz="1200" dirty="0"/>
                        <a:t>   0/20</a:t>
                      </a:r>
                    </a:p>
                  </a:txBody>
                  <a:tcPr/>
                </a:tc>
                <a:tc>
                  <a:txBody>
                    <a:bodyPr/>
                    <a:lstStyle/>
                    <a:p>
                      <a:r>
                        <a:rPr lang="en-IN" sz="1200" dirty="0"/>
                        <a:t>20/20</a:t>
                      </a:r>
                    </a:p>
                  </a:txBody>
                  <a:tcPr/>
                </a:tc>
                <a:tc>
                  <a:txBody>
                    <a:bodyPr/>
                    <a:lstStyle/>
                    <a:p>
                      <a:r>
                        <a:rPr lang="en-IN" sz="1200" dirty="0"/>
                        <a:t> 12/20</a:t>
                      </a:r>
                    </a:p>
                  </a:txBody>
                  <a:tcPr/>
                </a:tc>
                <a:tc>
                  <a:txBody>
                    <a:bodyPr/>
                    <a:lstStyle/>
                    <a:p>
                      <a:r>
                        <a:rPr lang="en-IN" sz="1200" dirty="0"/>
                        <a:t> 8/20</a:t>
                      </a:r>
                    </a:p>
                  </a:txBody>
                  <a:tcPr/>
                </a:tc>
                <a:tc>
                  <a:txBody>
                    <a:bodyPr/>
                    <a:lstStyle/>
                    <a:p>
                      <a:r>
                        <a:rPr lang="en-IN" sz="1200" dirty="0"/>
                        <a:t>    20</a:t>
                      </a:r>
                    </a:p>
                  </a:txBody>
                  <a:tcPr/>
                </a:tc>
                <a:extLst>
                  <a:ext uri="{0D108BD9-81ED-4DB2-BD59-A6C34878D82A}">
                    <a16:rowId xmlns:a16="http://schemas.microsoft.com/office/drawing/2014/main" val="10002"/>
                  </a:ext>
                </a:extLst>
              </a:tr>
              <a:tr h="462530">
                <a:tc>
                  <a:txBody>
                    <a:bodyPr/>
                    <a:lstStyle/>
                    <a:p>
                      <a:r>
                        <a:rPr lang="en-IN" sz="1200" dirty="0"/>
                        <a:t>Not Delayed</a:t>
                      </a:r>
                    </a:p>
                  </a:txBody>
                  <a:tcPr/>
                </a:tc>
                <a:tc>
                  <a:txBody>
                    <a:bodyPr/>
                    <a:lstStyle/>
                    <a:p>
                      <a:r>
                        <a:rPr lang="en-IN" sz="1200" dirty="0"/>
                        <a:t>   1 / 80</a:t>
                      </a:r>
                    </a:p>
                  </a:txBody>
                  <a:tcPr/>
                </a:tc>
                <a:tc>
                  <a:txBody>
                    <a:bodyPr/>
                    <a:lstStyle/>
                    <a:p>
                      <a:r>
                        <a:rPr lang="en-IN" sz="1200" dirty="0"/>
                        <a:t>  79 /80</a:t>
                      </a:r>
                    </a:p>
                  </a:txBody>
                  <a:tcPr/>
                </a:tc>
                <a:tc>
                  <a:txBody>
                    <a:bodyPr/>
                    <a:lstStyle/>
                    <a:p>
                      <a:r>
                        <a:rPr lang="en-IN" sz="1200" dirty="0"/>
                        <a:t> 14/80</a:t>
                      </a:r>
                    </a:p>
                  </a:txBody>
                  <a:tcPr/>
                </a:tc>
                <a:tc>
                  <a:txBody>
                    <a:bodyPr/>
                    <a:lstStyle/>
                    <a:p>
                      <a:r>
                        <a:rPr lang="en-IN" sz="1200" dirty="0"/>
                        <a:t>  66 /80</a:t>
                      </a:r>
                    </a:p>
                  </a:txBody>
                  <a:tcPr/>
                </a:tc>
                <a:tc>
                  <a:txBody>
                    <a:bodyPr/>
                    <a:lstStyle/>
                    <a:p>
                      <a:r>
                        <a:rPr lang="en-IN" sz="1200" dirty="0"/>
                        <a:t>  8/80</a:t>
                      </a:r>
                    </a:p>
                  </a:txBody>
                  <a:tcPr/>
                </a:tc>
                <a:tc>
                  <a:txBody>
                    <a:bodyPr/>
                    <a:lstStyle/>
                    <a:p>
                      <a:r>
                        <a:rPr lang="en-IN" sz="1200" dirty="0"/>
                        <a:t> 71/80</a:t>
                      </a:r>
                    </a:p>
                  </a:txBody>
                  <a:tcPr/>
                </a:tc>
                <a:tc>
                  <a:txBody>
                    <a:bodyPr/>
                    <a:lstStyle/>
                    <a:p>
                      <a:r>
                        <a:rPr lang="en-IN" sz="1200" dirty="0"/>
                        <a:t> 23/80</a:t>
                      </a:r>
                    </a:p>
                  </a:txBody>
                  <a:tcPr/>
                </a:tc>
                <a:tc>
                  <a:txBody>
                    <a:bodyPr/>
                    <a:lstStyle/>
                    <a:p>
                      <a:r>
                        <a:rPr lang="en-IN" sz="1200" dirty="0"/>
                        <a:t> 57/80</a:t>
                      </a:r>
                    </a:p>
                  </a:txBody>
                  <a:tcPr/>
                </a:tc>
                <a:tc>
                  <a:txBody>
                    <a:bodyPr/>
                    <a:lstStyle/>
                    <a:p>
                      <a:r>
                        <a:rPr lang="en-IN" sz="1200" dirty="0"/>
                        <a:t>    80</a:t>
                      </a:r>
                    </a:p>
                  </a:txBody>
                  <a:tcPr/>
                </a:tc>
                <a:extLst>
                  <a:ext uri="{0D108BD9-81ED-4DB2-BD59-A6C34878D82A}">
                    <a16:rowId xmlns:a16="http://schemas.microsoft.com/office/drawing/2014/main" val="10003"/>
                  </a:ext>
                </a:extLst>
              </a:tr>
              <a:tr h="302461">
                <a:tc>
                  <a:txBody>
                    <a:bodyPr/>
                    <a:lstStyle/>
                    <a:p>
                      <a:r>
                        <a:rPr lang="en-IN" sz="1200" dirty="0"/>
                        <a:t>Total</a:t>
                      </a:r>
                    </a:p>
                  </a:txBody>
                  <a:tcPr/>
                </a:tc>
                <a:tc>
                  <a:txBody>
                    <a:bodyPr/>
                    <a:lstStyle/>
                    <a:p>
                      <a:r>
                        <a:rPr lang="en-IN" sz="1200" dirty="0"/>
                        <a:t> 5 / 100</a:t>
                      </a:r>
                    </a:p>
                  </a:txBody>
                  <a:tcPr/>
                </a:tc>
                <a:tc>
                  <a:txBody>
                    <a:bodyPr/>
                    <a:lstStyle/>
                    <a:p>
                      <a:r>
                        <a:rPr lang="en-IN" sz="1200" dirty="0"/>
                        <a:t>95 / 100</a:t>
                      </a:r>
                    </a:p>
                  </a:txBody>
                  <a:tcPr/>
                </a:tc>
                <a:tc>
                  <a:txBody>
                    <a:bodyPr/>
                    <a:lstStyle/>
                    <a:p>
                      <a:r>
                        <a:rPr lang="en-IN" sz="1200" dirty="0"/>
                        <a:t>24/100</a:t>
                      </a:r>
                    </a:p>
                  </a:txBody>
                  <a:tcPr/>
                </a:tc>
                <a:tc>
                  <a:txBody>
                    <a:bodyPr/>
                    <a:lstStyle/>
                    <a:p>
                      <a:r>
                        <a:rPr lang="en-IN" sz="1200" dirty="0"/>
                        <a:t>76/100</a:t>
                      </a:r>
                    </a:p>
                  </a:txBody>
                  <a:tcPr/>
                </a:tc>
                <a:tc>
                  <a:txBody>
                    <a:bodyPr/>
                    <a:lstStyle/>
                    <a:p>
                      <a:r>
                        <a:rPr lang="en-IN" sz="1200" dirty="0"/>
                        <a:t>8/100</a:t>
                      </a:r>
                    </a:p>
                  </a:txBody>
                  <a:tcPr/>
                </a:tc>
                <a:tc>
                  <a:txBody>
                    <a:bodyPr/>
                    <a:lstStyle/>
                    <a:p>
                      <a:r>
                        <a:rPr lang="en-IN" sz="1200" dirty="0"/>
                        <a:t>91/100</a:t>
                      </a:r>
                    </a:p>
                  </a:txBody>
                  <a:tcPr/>
                </a:tc>
                <a:tc>
                  <a:txBody>
                    <a:bodyPr/>
                    <a:lstStyle/>
                    <a:p>
                      <a:r>
                        <a:rPr lang="en-IN" sz="1200" dirty="0"/>
                        <a:t>35/100</a:t>
                      </a:r>
                    </a:p>
                  </a:txBody>
                  <a:tcPr/>
                </a:tc>
                <a:tc>
                  <a:txBody>
                    <a:bodyPr/>
                    <a:lstStyle/>
                    <a:p>
                      <a:r>
                        <a:rPr lang="en-IN" sz="1200" dirty="0"/>
                        <a:t>65/100</a:t>
                      </a:r>
                    </a:p>
                  </a:txBody>
                  <a:tcPr/>
                </a:tc>
                <a:tc>
                  <a:txBody>
                    <a:bodyPr/>
                    <a:lstStyle/>
                    <a:p>
                      <a:r>
                        <a:rPr lang="en-IN" sz="1200" dirty="0"/>
                        <a:t>  100</a:t>
                      </a:r>
                    </a:p>
                  </a:txBody>
                  <a:tcPr/>
                </a:tc>
                <a:extLst>
                  <a:ext uri="{0D108BD9-81ED-4DB2-BD59-A6C34878D82A}">
                    <a16:rowId xmlns:a16="http://schemas.microsoft.com/office/drawing/2014/main" val="10004"/>
                  </a:ext>
                </a:extLst>
              </a:tr>
            </a:tbl>
          </a:graphicData>
        </a:graphic>
      </p:graphicFrame>
      <p:sp>
        <p:nvSpPr>
          <p:cNvPr id="7" name="Title 2">
            <a:extLst>
              <a:ext uri="{FF2B5EF4-FFF2-40B4-BE49-F238E27FC236}">
                <a16:creationId xmlns:a16="http://schemas.microsoft.com/office/drawing/2014/main" id="{2555ADE6-B19F-4DE0-9D40-FA740419A751}"/>
              </a:ext>
            </a:extLst>
          </p:cNvPr>
          <p:cNvSpPr txBox="1">
            <a:spLocks/>
          </p:cNvSpPr>
          <p:nvPr/>
        </p:nvSpPr>
        <p:spPr>
          <a:xfrm>
            <a:off x="188682" y="8382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b="0" u="sng" dirty="0"/>
              <a:t>Naïve Bayes Classifier </a:t>
            </a:r>
            <a:r>
              <a:rPr lang="en-US" altLang="en-US" sz="1800" b="0" dirty="0"/>
              <a:t>-</a:t>
            </a:r>
          </a:p>
        </p:txBody>
      </p:sp>
      <p:sp>
        <p:nvSpPr>
          <p:cNvPr id="3" name="Left Brace 2">
            <a:extLst>
              <a:ext uri="{FF2B5EF4-FFF2-40B4-BE49-F238E27FC236}">
                <a16:creationId xmlns:a16="http://schemas.microsoft.com/office/drawing/2014/main" id="{69D8DCB7-2A34-4ADC-9619-F995AA19CD7D}"/>
              </a:ext>
            </a:extLst>
          </p:cNvPr>
          <p:cNvSpPr/>
          <p:nvPr/>
        </p:nvSpPr>
        <p:spPr>
          <a:xfrm rot="5400000">
            <a:off x="2667001" y="2895600"/>
            <a:ext cx="304800" cy="45720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36DAF45E-7D47-48E2-88A0-50A9D671832D}"/>
              </a:ext>
            </a:extLst>
          </p:cNvPr>
          <p:cNvSpPr/>
          <p:nvPr/>
        </p:nvSpPr>
        <p:spPr>
          <a:xfrm rot="5400000">
            <a:off x="6438898" y="4152901"/>
            <a:ext cx="304802" cy="205740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A8698535-E007-477E-BC0D-D57607535F18}"/>
              </a:ext>
            </a:extLst>
          </p:cNvPr>
          <p:cNvSpPr/>
          <p:nvPr/>
        </p:nvSpPr>
        <p:spPr>
          <a:xfrm rot="5400000">
            <a:off x="2019301" y="4000498"/>
            <a:ext cx="457196" cy="3124200"/>
          </a:xfrm>
          <a:prstGeom prst="rightBrace">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720449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555ADE6-B19F-4DE0-9D40-FA740419A751}"/>
              </a:ext>
            </a:extLst>
          </p:cNvPr>
          <p:cNvSpPr txBox="1">
            <a:spLocks/>
          </p:cNvSpPr>
          <p:nvPr/>
        </p:nvSpPr>
        <p:spPr>
          <a:xfrm>
            <a:off x="188682" y="8382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b="0" u="sng" dirty="0"/>
              <a:t>Naïve Bayes Classifier </a:t>
            </a:r>
            <a:r>
              <a:rPr lang="en-US" altLang="en-US" sz="1800" b="0" dirty="0"/>
              <a:t>-</a:t>
            </a:r>
          </a:p>
        </p:txBody>
      </p:sp>
      <p:pic>
        <p:nvPicPr>
          <p:cNvPr id="4" name="Picture 3"/>
          <p:cNvPicPr>
            <a:picLocks noChangeAspect="1"/>
          </p:cNvPicPr>
          <p:nvPr/>
        </p:nvPicPr>
        <p:blipFill>
          <a:blip r:embed="rId4"/>
          <a:stretch>
            <a:fillRect/>
          </a:stretch>
        </p:blipFill>
        <p:spPr>
          <a:xfrm>
            <a:off x="188682" y="1227416"/>
            <a:ext cx="8650518" cy="4563784"/>
          </a:xfrm>
          <a:prstGeom prst="rect">
            <a:avLst/>
          </a:prstGeom>
        </p:spPr>
      </p:pic>
      <p:graphicFrame>
        <p:nvGraphicFramePr>
          <p:cNvPr id="8" name="Object 7"/>
          <p:cNvGraphicFramePr>
            <a:graphicFrameLocks noChangeAspect="1"/>
          </p:cNvGraphicFramePr>
          <p:nvPr>
            <p:extLst/>
          </p:nvPr>
        </p:nvGraphicFramePr>
        <p:xfrm>
          <a:off x="7962507" y="5867400"/>
          <a:ext cx="914400" cy="792163"/>
        </p:xfrm>
        <a:graphic>
          <a:graphicData uri="http://schemas.openxmlformats.org/presentationml/2006/ole">
            <mc:AlternateContent xmlns:mc="http://schemas.openxmlformats.org/markup-compatibility/2006">
              <mc:Choice xmlns:v="urn:schemas-microsoft-com:vml" Requires="v">
                <p:oleObj spid="_x0000_s7171" name="Worksheet" showAsIcon="1" r:id="rId5" imgW="914400" imgH="792360" progId="Excel.Sheet.12">
                  <p:embed/>
                </p:oleObj>
              </mc:Choice>
              <mc:Fallback>
                <p:oleObj name="Worksheet" showAsIcon="1" r:id="rId5" imgW="914400" imgH="792360" progId="Excel.Sheet.12">
                  <p:embed/>
                  <p:pic>
                    <p:nvPicPr>
                      <p:cNvPr id="8" name="Object 7"/>
                      <p:cNvPicPr/>
                      <p:nvPr/>
                    </p:nvPicPr>
                    <p:blipFill>
                      <a:blip r:embed="rId6"/>
                      <a:stretch>
                        <a:fillRect/>
                      </a:stretch>
                    </p:blipFill>
                    <p:spPr>
                      <a:xfrm>
                        <a:off x="7962507" y="5867400"/>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878207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ig.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36039"/>
            <a:ext cx="4111625" cy="3074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IN"/>
          </a:p>
        </p:txBody>
      </p:sp>
      <p:pic>
        <p:nvPicPr>
          <p:cNvPr id="5" name="Picture 4"/>
          <p:cNvPicPr>
            <a:picLocks noChangeAspect="1"/>
          </p:cNvPicPr>
          <p:nvPr/>
        </p:nvPicPr>
        <p:blipFill>
          <a:blip r:embed="rId3"/>
          <a:stretch>
            <a:fillRect/>
          </a:stretch>
        </p:blipFill>
        <p:spPr>
          <a:xfrm>
            <a:off x="355397" y="1647826"/>
            <a:ext cx="4140403" cy="3575986"/>
          </a:xfrm>
          <a:prstGeom prst="rect">
            <a:avLst/>
          </a:prstGeom>
        </p:spPr>
      </p:pic>
      <p:sp>
        <p:nvSpPr>
          <p:cNvPr id="3" name="TextBox 2"/>
          <p:cNvSpPr txBox="1"/>
          <p:nvPr/>
        </p:nvSpPr>
        <p:spPr>
          <a:xfrm>
            <a:off x="4776651" y="4610100"/>
            <a:ext cx="4343400" cy="738664"/>
          </a:xfrm>
          <a:prstGeom prst="rect">
            <a:avLst/>
          </a:prstGeom>
          <a:noFill/>
        </p:spPr>
        <p:txBody>
          <a:bodyPr wrap="square" rtlCol="0">
            <a:spAutoFit/>
          </a:bodyPr>
          <a:lstStyle/>
          <a:p>
            <a:r>
              <a:rPr lang="en-GB" sz="1400" dirty="0" smtClean="0"/>
              <a:t>Ref: </a:t>
            </a:r>
            <a:r>
              <a:rPr lang="en-IN" sz="1400" dirty="0">
                <a:hlinkClick r:id="rId4"/>
              </a:rPr>
              <a:t>https://www.ncbi.nlm.nih.gov/pmc/articles/PMC7126697/</a:t>
            </a:r>
            <a:endParaRPr lang="en-IN" sz="1400" dirty="0" smtClean="0">
              <a:solidFill>
                <a:schemeClr val="tx1">
                  <a:lumMod val="50000"/>
                  <a:lumOff val="50000"/>
                </a:schemeClr>
              </a:solidFill>
            </a:endParaRPr>
          </a:p>
        </p:txBody>
      </p:sp>
      <p:sp>
        <p:nvSpPr>
          <p:cNvPr id="4" name="TextBox 3"/>
          <p:cNvSpPr txBox="1"/>
          <p:nvPr/>
        </p:nvSpPr>
        <p:spPr>
          <a:xfrm>
            <a:off x="762000" y="914400"/>
            <a:ext cx="4014651" cy="381000"/>
          </a:xfrm>
          <a:prstGeom prst="rect">
            <a:avLst/>
          </a:prstGeom>
          <a:noFill/>
        </p:spPr>
        <p:txBody>
          <a:bodyPr wrap="square" rtlCol="0">
            <a:spAutoFit/>
          </a:bodyPr>
          <a:lstStyle/>
          <a:p>
            <a:r>
              <a:rPr lang="en-GB" b="1" dirty="0" smtClean="0"/>
              <a:t>National Forecast (India)</a:t>
            </a:r>
            <a:endParaRPr lang="en-IN" b="1" dirty="0" smtClean="0"/>
          </a:p>
        </p:txBody>
      </p:sp>
    </p:spTree>
    <p:extLst>
      <p:ext uri="{BB962C8B-B14F-4D97-AF65-F5344CB8AC3E}">
        <p14:creationId xmlns:p14="http://schemas.microsoft.com/office/powerpoint/2010/main" val="31327688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2555ADE6-B19F-4DE0-9D40-FA740419A751}"/>
              </a:ext>
            </a:extLst>
          </p:cNvPr>
          <p:cNvSpPr txBox="1">
            <a:spLocks/>
          </p:cNvSpPr>
          <p:nvPr/>
        </p:nvSpPr>
        <p:spPr>
          <a:xfrm>
            <a:off x="188682" y="8382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fontAlgn="auto">
              <a:spcAft>
                <a:spcPts val="0"/>
              </a:spcAft>
            </a:pPr>
            <a:r>
              <a:rPr lang="en-US" altLang="en-US" sz="1800" b="0" u="sng" dirty="0"/>
              <a:t>Naïve Bayes Classifier </a:t>
            </a:r>
            <a:r>
              <a:rPr lang="en-US" altLang="en-US" sz="1800" b="0" dirty="0"/>
              <a:t>-</a:t>
            </a:r>
          </a:p>
        </p:txBody>
      </p:sp>
      <p:graphicFrame>
        <p:nvGraphicFramePr>
          <p:cNvPr id="6" name="Table 5"/>
          <p:cNvGraphicFramePr>
            <a:graphicFrameLocks noGrp="1"/>
          </p:cNvGraphicFramePr>
          <p:nvPr>
            <p:extLst/>
          </p:nvPr>
        </p:nvGraphicFramePr>
        <p:xfrm>
          <a:off x="188683" y="1371600"/>
          <a:ext cx="8448626" cy="3901440"/>
        </p:xfrm>
        <a:graphic>
          <a:graphicData uri="http://schemas.openxmlformats.org/drawingml/2006/table">
            <a:tbl>
              <a:tblPr>
                <a:tableStyleId>{5C22544A-7EE6-4342-B048-85BDC9FD1C3A}</a:tableStyleId>
              </a:tblPr>
              <a:tblGrid>
                <a:gridCol w="954317">
                  <a:extLst>
                    <a:ext uri="{9D8B030D-6E8A-4147-A177-3AD203B41FA5}">
                      <a16:colId xmlns:a16="http://schemas.microsoft.com/office/drawing/2014/main" val="3827276586"/>
                    </a:ext>
                  </a:extLst>
                </a:gridCol>
                <a:gridCol w="7494309">
                  <a:extLst>
                    <a:ext uri="{9D8B030D-6E8A-4147-A177-3AD203B41FA5}">
                      <a16:colId xmlns:a16="http://schemas.microsoft.com/office/drawing/2014/main" val="3410000163"/>
                    </a:ext>
                  </a:extLst>
                </a:gridCol>
              </a:tblGrid>
              <a:tr h="621360">
                <a:tc>
                  <a:txBody>
                    <a:bodyPr/>
                    <a:lstStyle/>
                    <a:p>
                      <a:pPr algn="l" fontAlgn="b"/>
                      <a:r>
                        <a:rPr lang="en-IN" sz="1400" u="none" strike="noStrike" dirty="0">
                          <a:effectLst/>
                        </a:rPr>
                        <a:t>Note: -  </a:t>
                      </a:r>
                      <a:endParaRPr lang="en-IN" sz="14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GB" sz="1400" u="none" strike="noStrike" dirty="0">
                          <a:effectLst/>
                        </a:rPr>
                        <a:t>Likelihood function is not a density function hence it will not total to 1</a:t>
                      </a:r>
                      <a:endParaRPr lang="en-GB"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55272282"/>
                  </a:ext>
                </a:extLst>
              </a:tr>
              <a:tr h="621360">
                <a:tc>
                  <a:txBody>
                    <a:bodyPr/>
                    <a:lstStyle/>
                    <a:p>
                      <a:pPr algn="l" fontAlgn="b"/>
                      <a:endParaRPr lang="en-IN" sz="14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GB" sz="1400" u="none" strike="noStrike" dirty="0">
                          <a:effectLst/>
                        </a:rPr>
                        <a:t>Probability of hypothesis i.e. probability of flight delay ,  probability of flight on time,  probability of cancellation is found by dividing   P(B|A) *P(A)   by the sum of the column O</a:t>
                      </a:r>
                      <a:endParaRPr lang="en-GB"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3760647"/>
                  </a:ext>
                </a:extLst>
              </a:tr>
              <a:tr h="604028">
                <a:tc>
                  <a:txBody>
                    <a:bodyPr/>
                    <a:lstStyle/>
                    <a:p>
                      <a:pPr algn="l" fontAlgn="b"/>
                      <a:endParaRPr lang="en-IN" sz="14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GB" sz="1400" u="none" strike="noStrike" dirty="0">
                          <a:effectLst/>
                        </a:rPr>
                        <a:t>The entries in column O show how much more likely a given </a:t>
                      </a:r>
                      <a:r>
                        <a:rPr lang="en-GB" sz="1400" u="none" strike="noStrike" dirty="0" smtClean="0">
                          <a:effectLst/>
                        </a:rPr>
                        <a:t>hypothesis </a:t>
                      </a:r>
                      <a:r>
                        <a:rPr lang="en-GB" sz="1400" u="none" strike="noStrike" dirty="0">
                          <a:effectLst/>
                        </a:rPr>
                        <a:t>is compared to other.  For e.g. how more likely is the flight delay compared to flight on time -   0.083 / 0.001</a:t>
                      </a:r>
                      <a:endParaRPr lang="en-GB"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53878674"/>
                  </a:ext>
                </a:extLst>
              </a:tr>
              <a:tr h="620836">
                <a:tc>
                  <a:txBody>
                    <a:bodyPr/>
                    <a:lstStyle/>
                    <a:p>
                      <a:pPr algn="l" fontAlgn="b"/>
                      <a:endParaRPr lang="en-IN" sz="14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GB" sz="1400" u="none" strike="noStrike" dirty="0">
                          <a:effectLst/>
                        </a:rPr>
                        <a:t>For classification we need only this comparison and that hypothesis that is more likely than others is the class predicted</a:t>
                      </a:r>
                      <a:endParaRPr lang="en-GB"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35457980"/>
                  </a:ext>
                </a:extLst>
              </a:tr>
              <a:tr h="580416">
                <a:tc>
                  <a:txBody>
                    <a:bodyPr/>
                    <a:lstStyle/>
                    <a:p>
                      <a:pPr algn="l" fontAlgn="b"/>
                      <a:endParaRPr lang="en-IN" sz="14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GB" sz="1400" u="none" strike="noStrike" dirty="0">
                          <a:effectLst/>
                        </a:rPr>
                        <a:t>If we want to express the output as pure probability, then divide each likelihood value with the sum of all likelihood values</a:t>
                      </a:r>
                      <a:endParaRPr lang="en-GB"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65125244"/>
                  </a:ext>
                </a:extLst>
              </a:tr>
              <a:tr h="674464">
                <a:tc>
                  <a:txBody>
                    <a:bodyPr/>
                    <a:lstStyle/>
                    <a:p>
                      <a:pPr algn="l" fontAlgn="b"/>
                      <a:endParaRPr lang="en-IN" sz="14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GB" sz="1400" u="none" strike="noStrike" dirty="0" smtClean="0">
                        <a:effectLst/>
                      </a:endParaRPr>
                    </a:p>
                    <a:p>
                      <a:pPr algn="l" fontAlgn="b"/>
                      <a:r>
                        <a:rPr lang="en-GB" sz="1400" u="none" strike="noStrike" dirty="0" smtClean="0">
                          <a:effectLst/>
                        </a:rPr>
                        <a:t>The </a:t>
                      </a:r>
                      <a:r>
                        <a:rPr lang="en-GB" sz="1400" u="none" strike="noStrike" dirty="0">
                          <a:effectLst/>
                        </a:rPr>
                        <a:t>P(B) in the denominator of Bayes equation is called the normalization constant and is used to convert the likelihood values into </a:t>
                      </a:r>
                      <a:r>
                        <a:rPr lang="en-GB" sz="1400" u="none" strike="noStrike" dirty="0" smtClean="0">
                          <a:effectLst/>
                        </a:rPr>
                        <a:t>probabilities </a:t>
                      </a:r>
                      <a:r>
                        <a:rPr lang="en-GB" sz="1400" u="none" strike="noStrike" dirty="0">
                          <a:effectLst/>
                        </a:rPr>
                        <a:t>such that the left side of the equation P(A|B) sums up to 1 for the different hypothesis together</a:t>
                      </a:r>
                      <a:endParaRPr lang="en-GB"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676867764"/>
                  </a:ext>
                </a:extLst>
              </a:tr>
            </a:tbl>
          </a:graphicData>
        </a:graphic>
      </p:graphicFrame>
    </p:spTree>
    <p:extLst>
      <p:ext uri="{BB962C8B-B14F-4D97-AF65-F5344CB8AC3E}">
        <p14:creationId xmlns:p14="http://schemas.microsoft.com/office/powerpoint/2010/main" val="27374245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5786199"/>
          </a:xfrm>
        </p:spPr>
        <p:txBody>
          <a:bodyPr>
            <a:spAutoFit/>
          </a:bodyPr>
          <a:lstStyle/>
          <a:p>
            <a:pPr marL="0" indent="0" fontAlgn="auto">
              <a:spcAft>
                <a:spcPts val="0"/>
              </a:spcAft>
              <a:buNone/>
            </a:pPr>
            <a:r>
              <a:rPr lang="en-US" altLang="en-US" sz="1800" u="sng" dirty="0"/>
              <a:t>Naïve Bayes Classifier </a:t>
            </a:r>
            <a:r>
              <a:rPr lang="en-US" altLang="en-US" sz="1800" dirty="0"/>
              <a:t>-</a:t>
            </a:r>
          </a:p>
          <a:p>
            <a:pPr marL="0" indent="0">
              <a:buNone/>
            </a:pPr>
            <a:endParaRPr lang="en-IN" sz="1400" dirty="0"/>
          </a:p>
          <a:p>
            <a:pPr marL="0" indent="0">
              <a:buNone/>
            </a:pPr>
            <a:r>
              <a:rPr lang="en-US" sz="1800" dirty="0"/>
              <a:t>Advantages - </a:t>
            </a:r>
          </a:p>
          <a:p>
            <a:pPr marL="342900" indent="-342900" fontAlgn="t">
              <a:buFont typeface="+mj-lt"/>
              <a:buAutoNum type="arabicPeriod"/>
            </a:pPr>
            <a:r>
              <a:rPr lang="en-IN" sz="1600" dirty="0"/>
              <a:t>Simple , Fast in processing and effective</a:t>
            </a:r>
            <a:endParaRPr lang="en-US" sz="1600" dirty="0"/>
          </a:p>
          <a:p>
            <a:pPr marL="342900" indent="-342900" fontAlgn="t">
              <a:buFont typeface="+mj-lt"/>
              <a:buAutoNum type="arabicPeriod"/>
            </a:pPr>
            <a:r>
              <a:rPr lang="en-IN" sz="1600" dirty="0"/>
              <a:t>Does well with noisy data and missing data </a:t>
            </a:r>
            <a:endParaRPr lang="en-US" sz="1600" dirty="0"/>
          </a:p>
          <a:p>
            <a:pPr marL="342900" indent="-342900" fontAlgn="t">
              <a:buFont typeface="+mj-lt"/>
              <a:buAutoNum type="arabicPeriod"/>
            </a:pPr>
            <a:r>
              <a:rPr lang="en-IN" sz="1600" dirty="0"/>
              <a:t>Requires few examples for training  (assuming the data set is a true representative of the population)</a:t>
            </a:r>
            <a:endParaRPr lang="en-US" sz="1600" dirty="0"/>
          </a:p>
          <a:p>
            <a:pPr marL="342900" indent="-342900" fontAlgn="t">
              <a:buFont typeface="+mj-lt"/>
              <a:buAutoNum type="arabicPeriod"/>
            </a:pPr>
            <a:r>
              <a:rPr lang="en-IN" sz="1600" dirty="0"/>
              <a:t>Easy to obtain estimated probability for a prediction</a:t>
            </a:r>
            <a:endParaRPr lang="en-US" sz="1600" dirty="0"/>
          </a:p>
          <a:p>
            <a:pPr marL="342900" indent="-342900">
              <a:buAutoNum type="arabicPeriod"/>
            </a:pPr>
            <a:endParaRPr lang="en-US" sz="1400" dirty="0"/>
          </a:p>
          <a:p>
            <a:pPr marL="0" indent="0">
              <a:buNone/>
            </a:pPr>
            <a:r>
              <a:rPr lang="en-US" sz="1800" dirty="0"/>
              <a:t>Dis-advantages - </a:t>
            </a:r>
          </a:p>
          <a:p>
            <a:pPr marL="457200" indent="-457200" fontAlgn="t">
              <a:buFont typeface="+mj-lt"/>
              <a:buAutoNum type="arabicPeriod"/>
            </a:pPr>
            <a:r>
              <a:rPr lang="en-IN" sz="1600" dirty="0"/>
              <a:t>Relies on and often incorrect assumption of independent features</a:t>
            </a:r>
            <a:endParaRPr lang="en-US" sz="1600" dirty="0"/>
          </a:p>
          <a:p>
            <a:pPr marL="457200" indent="-457200" fontAlgn="t">
              <a:buFont typeface="+mj-lt"/>
              <a:buAutoNum type="arabicPeriod"/>
            </a:pPr>
            <a:r>
              <a:rPr lang="en-IN" sz="1600" dirty="0"/>
              <a:t>Not ideal for data sets with large number of numerical attributes</a:t>
            </a:r>
            <a:endParaRPr lang="en-US" sz="1600" dirty="0"/>
          </a:p>
          <a:p>
            <a:pPr marL="457200" indent="-457200" fontAlgn="t">
              <a:buFont typeface="+mj-lt"/>
              <a:buAutoNum type="arabicPeriod"/>
            </a:pPr>
            <a:r>
              <a:rPr lang="en-IN" sz="1600" dirty="0"/>
              <a:t>Estimated probabilities are less reliable in practice than predicted classes</a:t>
            </a:r>
            <a:endParaRPr lang="en-US" sz="1600" dirty="0"/>
          </a:p>
          <a:p>
            <a:pPr marL="457200" indent="-457200" fontAlgn="t">
              <a:buFont typeface="+mj-lt"/>
              <a:buAutoNum type="arabicPeriod"/>
            </a:pPr>
            <a:r>
              <a:rPr lang="en-IN" sz="1600" dirty="0"/>
              <a:t>If rare predictor value is not captured in the ** training set but appears in the test set the probability calculation will be incorrect</a:t>
            </a:r>
            <a:endParaRPr lang="en-US" sz="1600" dirty="0"/>
          </a:p>
          <a:p>
            <a:pPr marL="0" indent="0">
              <a:buNone/>
            </a:pPr>
            <a:endParaRPr lang="en-US" sz="1600" dirty="0"/>
          </a:p>
          <a:p>
            <a:pPr marL="0" indent="0">
              <a:buNone/>
            </a:pPr>
            <a:r>
              <a:rPr lang="en-IN" sz="1600" dirty="0"/>
              <a:t>**  For e.g. input record has  fog=“yes”, Technical snag = “yes”, Pilot Fatigue = “Yes” and passenger delay = “yes”  .If this combination is not in the training set for delayed flights in the past then  the probability calculation in step “a”  on previous slide will become 0!  </a:t>
            </a:r>
          </a:p>
          <a:p>
            <a:pPr marL="0" indent="0">
              <a:buNone/>
            </a:pPr>
            <a:endParaRPr lang="en-US" sz="1600" dirty="0"/>
          </a:p>
        </p:txBody>
      </p:sp>
    </p:spTree>
    <p:extLst>
      <p:ext uri="{BB962C8B-B14F-4D97-AF65-F5344CB8AC3E}">
        <p14:creationId xmlns:p14="http://schemas.microsoft.com/office/powerpoint/2010/main" val="2111572959"/>
      </p:ext>
    </p:extLst>
  </p:cSld>
  <p:clrMapOvr>
    <a:masterClrMapping/>
  </p:clrMapOvr>
  <p:transition spd="med">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r>
              <a:rPr lang="en-IN" dirty="0">
                <a:hlinkClick r:id="rId3"/>
              </a:rPr>
              <a:t>https://www.pharmaceutical-technology.com/news/india-covid-19-coronavirus-updates-status-by-state</a:t>
            </a:r>
            <a:r>
              <a:rPr lang="en-IN" dirty="0" smtClean="0">
                <a:hlinkClick r:id="rId3"/>
              </a:rPr>
              <a:t>/</a:t>
            </a:r>
            <a:endParaRPr lang="en-IN" dirty="0" smtClean="0"/>
          </a:p>
          <a:p>
            <a:endParaRPr lang="en-GB" dirty="0"/>
          </a:p>
          <a:p>
            <a:r>
              <a:rPr lang="en-GB" dirty="0" smtClean="0"/>
              <a:t>Trends graphically - </a:t>
            </a:r>
            <a:r>
              <a:rPr lang="en-IN" dirty="0">
                <a:hlinkClick r:id="rId4"/>
              </a:rPr>
              <a:t>https://</a:t>
            </a:r>
            <a:r>
              <a:rPr lang="en-IN" dirty="0" smtClean="0">
                <a:hlinkClick r:id="rId4"/>
              </a:rPr>
              <a:t>www.thehindu.com/data/covid-19-state-wise-tracker-for-coronavirus-cases-deaths-and-testing-rates/article31248444.ece</a:t>
            </a:r>
            <a:endParaRPr lang="en-IN" dirty="0"/>
          </a:p>
          <a:p>
            <a:endParaRPr lang="en-IN" dirty="0" smtClean="0"/>
          </a:p>
          <a:p>
            <a:r>
              <a:rPr lang="en-GB" dirty="0" err="1" smtClean="0"/>
              <a:t>Statewise</a:t>
            </a:r>
            <a:r>
              <a:rPr lang="en-GB" dirty="0" smtClean="0"/>
              <a:t> Zones - </a:t>
            </a:r>
            <a:r>
              <a:rPr lang="en-IN" dirty="0">
                <a:hlinkClick r:id="rId5"/>
              </a:rPr>
              <a:t>https://</a:t>
            </a:r>
            <a:r>
              <a:rPr lang="en-IN" dirty="0" smtClean="0">
                <a:hlinkClick r:id="rId5"/>
              </a:rPr>
              <a:t>static.mygov.in/rest/s3fs-public/mygov_158831498053877021.pdf</a:t>
            </a:r>
            <a:endParaRPr lang="en-IN" dirty="0" smtClean="0"/>
          </a:p>
          <a:p>
            <a:endParaRPr lang="en-GB" dirty="0"/>
          </a:p>
          <a:p>
            <a:r>
              <a:rPr lang="en-GB" dirty="0" smtClean="0"/>
              <a:t>Actionable insights Relaxation Guidelines – </a:t>
            </a:r>
          </a:p>
          <a:p>
            <a:endParaRPr lang="en-GB" dirty="0"/>
          </a:p>
          <a:p>
            <a:endParaRPr lang="en-GB" dirty="0" smtClean="0"/>
          </a:p>
          <a:p>
            <a:r>
              <a:rPr lang="en-GB" dirty="0" smtClean="0"/>
              <a:t>Biggest challenge- how to establish reliability of the data. What if data is biased?</a:t>
            </a:r>
            <a:endParaRPr lang="en-IN" dirty="0"/>
          </a:p>
        </p:txBody>
      </p:sp>
      <p:graphicFrame>
        <p:nvGraphicFramePr>
          <p:cNvPr id="4" name="Object 3"/>
          <p:cNvGraphicFramePr>
            <a:graphicFrameLocks noChangeAspect="1"/>
          </p:cNvGraphicFramePr>
          <p:nvPr>
            <p:extLst>
              <p:ext uri="{D42A27DB-BD31-4B8C-83A1-F6EECF244321}">
                <p14:modId xmlns:p14="http://schemas.microsoft.com/office/powerpoint/2010/main" val="4019210975"/>
              </p:ext>
            </p:extLst>
          </p:nvPr>
        </p:nvGraphicFramePr>
        <p:xfrm>
          <a:off x="5867400" y="4313237"/>
          <a:ext cx="914400" cy="792163"/>
        </p:xfrm>
        <a:graphic>
          <a:graphicData uri="http://schemas.openxmlformats.org/presentationml/2006/ole">
            <mc:AlternateContent xmlns:mc="http://schemas.openxmlformats.org/markup-compatibility/2006">
              <mc:Choice xmlns:v="urn:schemas-microsoft-com:vml" Requires="v">
                <p:oleObj spid="_x0000_s6160" name="Acrobat Document" showAsIcon="1" r:id="rId6" imgW="914400" imgH="792360" progId="AcroExch.Document.11">
                  <p:embed/>
                </p:oleObj>
              </mc:Choice>
              <mc:Fallback>
                <p:oleObj name="Acrobat Document" showAsIcon="1" r:id="rId6" imgW="914400" imgH="792360" progId="AcroExch.Document.11">
                  <p:embed/>
                  <p:pic>
                    <p:nvPicPr>
                      <p:cNvPr id="4" name="Object 3"/>
                      <p:cNvPicPr/>
                      <p:nvPr/>
                    </p:nvPicPr>
                    <p:blipFill>
                      <a:blip r:embed="rId7"/>
                      <a:stretch>
                        <a:fillRect/>
                      </a:stretch>
                    </p:blipFill>
                    <p:spPr>
                      <a:xfrm>
                        <a:off x="5867400" y="4313237"/>
                        <a:ext cx="914400" cy="792163"/>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8">
            <p14:nvContentPartPr>
              <p14:cNvPr id="5" name="Ink 4"/>
              <p14:cNvContentPartPr/>
              <p14:nvPr/>
            </p14:nvContentPartPr>
            <p14:xfrm>
              <a:off x="5995080" y="2723400"/>
              <a:ext cx="2999160" cy="2087280"/>
            </p14:xfrm>
          </p:contentPart>
        </mc:Choice>
        <mc:Fallback>
          <p:pic>
            <p:nvPicPr>
              <p:cNvPr id="5" name="Ink 4"/>
              <p:cNvPicPr/>
              <p:nvPr/>
            </p:nvPicPr>
            <p:blipFill>
              <a:blip r:embed="rId9"/>
              <a:stretch>
                <a:fillRect/>
              </a:stretch>
            </p:blipFill>
            <p:spPr>
              <a:xfrm>
                <a:off x="5988960" y="2714760"/>
                <a:ext cx="3008880" cy="2104560"/>
              </a:xfrm>
              <a:prstGeom prst="rect">
                <a:avLst/>
              </a:prstGeom>
            </p:spPr>
          </p:pic>
        </mc:Fallback>
      </mc:AlternateContent>
    </p:spTree>
    <p:extLst>
      <p:ext uri="{BB962C8B-B14F-4D97-AF65-F5344CB8AC3E}">
        <p14:creationId xmlns:p14="http://schemas.microsoft.com/office/powerpoint/2010/main" val="3254814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descr="https://www.nejm.org/na101/home/literatum/publisher/mms/journals/content/nejm/0/nejm.ahead-of-print/nejmp2016822/20200515-01/images/img_xlarge/nejmp2016822_t1.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143000"/>
            <a:ext cx="7813963" cy="3581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1960" y="4953000"/>
            <a:ext cx="4363246" cy="276999"/>
          </a:xfrm>
          <a:prstGeom prst="rect">
            <a:avLst/>
          </a:prstGeom>
          <a:noFill/>
        </p:spPr>
        <p:txBody>
          <a:bodyPr wrap="none" rtlCol="0">
            <a:spAutoFit/>
          </a:bodyPr>
          <a:lstStyle/>
          <a:p>
            <a:r>
              <a:rPr lang="en-GB" sz="1200" dirty="0" smtClean="0"/>
              <a:t>Source:</a:t>
            </a:r>
            <a:r>
              <a:rPr lang="en-IN" sz="1200" dirty="0">
                <a:hlinkClick r:id="rId3"/>
              </a:rPr>
              <a:t>https://www.nejm.org/doi/full/10.1056/NEJMp2016822</a:t>
            </a:r>
            <a:endParaRPr lang="en-IN" sz="1200" dirty="0" smtClean="0">
              <a:solidFill>
                <a:schemeClr val="tx1">
                  <a:lumMod val="50000"/>
                  <a:lumOff val="50000"/>
                </a:schemeClr>
              </a:solidFill>
            </a:endParaRPr>
          </a:p>
        </p:txBody>
      </p:sp>
    </p:spTree>
    <p:extLst>
      <p:ext uri="{BB962C8B-B14F-4D97-AF65-F5344CB8AC3E}">
        <p14:creationId xmlns:p14="http://schemas.microsoft.com/office/powerpoint/2010/main" val="18081644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EBD-4B1D-4B59-A60C-12CCAEF922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111295-D744-4472-8C9B-623269C09555}"/>
              </a:ext>
            </a:extLst>
          </p:cNvPr>
          <p:cNvSpPr>
            <a:spLocks noGrp="1"/>
          </p:cNvSpPr>
          <p:nvPr>
            <p:ph idx="1"/>
          </p:nvPr>
        </p:nvSpPr>
        <p:spPr>
          <a:xfrm>
            <a:off x="457200" y="1371600"/>
            <a:ext cx="8229600" cy="5114544"/>
          </a:xfrm>
        </p:spPr>
        <p:txBody>
          <a:bodyPr>
            <a:normAutofit lnSpcReduction="10000"/>
          </a:bodyPr>
          <a:lstStyle/>
          <a:p>
            <a:pPr marL="342900" indent="-342900">
              <a:buFont typeface="+mj-lt"/>
              <a:buAutoNum type="arabicPeriod"/>
            </a:pPr>
            <a:r>
              <a:rPr lang="en-US" sz="1400" dirty="0"/>
              <a:t>Four broad categories of actions in model building are – </a:t>
            </a:r>
          </a:p>
          <a:p>
            <a:pPr marL="854075" lvl="1" indent="-342900">
              <a:buFont typeface="+mj-lt"/>
              <a:buAutoNum type="alphaLcPeriod"/>
            </a:pPr>
            <a:r>
              <a:rPr lang="en-US" sz="1200" dirty="0"/>
              <a:t>Obtaining the data</a:t>
            </a:r>
          </a:p>
          <a:p>
            <a:pPr marL="854075" lvl="1" indent="-342900">
              <a:buFont typeface="+mj-lt"/>
              <a:buAutoNum type="alphaLcPeriod"/>
            </a:pPr>
            <a:r>
              <a:rPr lang="en-US" sz="1200" dirty="0"/>
              <a:t>Feature engineering</a:t>
            </a:r>
          </a:p>
          <a:p>
            <a:pPr marL="854075" lvl="1" indent="-342900">
              <a:buFont typeface="+mj-lt"/>
              <a:buAutoNum type="alphaLcPeriod"/>
            </a:pPr>
            <a:r>
              <a:rPr lang="en-US" sz="1200" dirty="0"/>
              <a:t>Building the model</a:t>
            </a:r>
          </a:p>
          <a:p>
            <a:pPr marL="854075" lvl="1" indent="-342900">
              <a:buFont typeface="+mj-lt"/>
              <a:buAutoNum type="alphaLcPeriod"/>
            </a:pPr>
            <a:r>
              <a:rPr lang="en-US" sz="1200" dirty="0"/>
              <a:t>Deploy models</a:t>
            </a:r>
          </a:p>
          <a:p>
            <a:pPr marL="854075" lvl="1" indent="-342900">
              <a:buFont typeface="+mj-lt"/>
              <a:buAutoNum type="alphaLcPeriod"/>
            </a:pPr>
            <a:endParaRPr lang="en-US" sz="12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Every step has some relevant questions that need to be answered by the data science team. In the reverse order of steps – </a:t>
            </a:r>
          </a:p>
          <a:p>
            <a:pPr marL="854075" lvl="1" indent="-342900">
              <a:buFont typeface="+mj-lt"/>
              <a:buAutoNum type="arabicPeriod"/>
            </a:pPr>
            <a:r>
              <a:rPr lang="en-US" sz="1200" dirty="0"/>
              <a:t>Deploy models - What performance is the model likely to give in production?</a:t>
            </a:r>
          </a:p>
          <a:p>
            <a:pPr marL="854075" lvl="1" indent="-342900">
              <a:buFont typeface="+mj-lt"/>
              <a:buAutoNum type="arabicPeriod"/>
            </a:pPr>
            <a:r>
              <a:rPr lang="en-US" sz="1200" dirty="0"/>
              <a:t>Building models – Is the apparent relation between the independent and target variables reliable? Or is it a statistical chance due to sampling</a:t>
            </a:r>
          </a:p>
          <a:p>
            <a:pPr marL="854075" lvl="1" indent="-342900">
              <a:buFont typeface="+mj-lt"/>
              <a:buAutoNum type="arabicPeriod"/>
            </a:pPr>
            <a:r>
              <a:rPr lang="en-US" sz="1200" dirty="0"/>
              <a:t>Feature Engineering / Selection – There are features that appear to be important and those that are not important, can we assume the same to be true in the population?</a:t>
            </a:r>
          </a:p>
          <a:p>
            <a:pPr marL="854075" lvl="1" indent="-342900">
              <a:buFont typeface="+mj-lt"/>
              <a:buAutoNum type="arabicPeriod"/>
            </a:pPr>
            <a:r>
              <a:rPr lang="en-US" sz="1200" dirty="0"/>
              <a:t>Obtain data – Is the data given for the project reliable? Can we trust the data to represent the production environment / the population? </a:t>
            </a:r>
          </a:p>
          <a:p>
            <a:pPr marL="342900" indent="-342900">
              <a:buFont typeface="+mj-lt"/>
              <a:buAutoNum type="arabicPeriod"/>
            </a:pPr>
            <a:endParaRPr lang="en-US" sz="1400" dirty="0"/>
          </a:p>
          <a:p>
            <a:pPr marL="342900" indent="-342900">
              <a:buFont typeface="+mj-lt"/>
              <a:buAutoNum type="arabicPeriod"/>
            </a:pPr>
            <a:r>
              <a:rPr lang="en-US" sz="1400" dirty="0"/>
              <a:t>To address all these questions, one needs hypothesis testing…. A core concept of inferential statistics and we need descriptive statistics for preparing the data for analytics i.e. during feature engineering stage.</a:t>
            </a:r>
          </a:p>
        </p:txBody>
      </p:sp>
      <p:sp>
        <p:nvSpPr>
          <p:cNvPr id="4" name="TextBox 3">
            <a:extLst>
              <a:ext uri="{FF2B5EF4-FFF2-40B4-BE49-F238E27FC236}">
                <a16:creationId xmlns:a16="http://schemas.microsoft.com/office/drawing/2014/main" id="{1DB5C6AD-FB5E-420E-B6B7-0004E206B136}"/>
              </a:ext>
            </a:extLst>
          </p:cNvPr>
          <p:cNvSpPr txBox="1"/>
          <p:nvPr/>
        </p:nvSpPr>
        <p:spPr>
          <a:xfrm>
            <a:off x="609600" y="762000"/>
            <a:ext cx="7772400" cy="369332"/>
          </a:xfrm>
          <a:prstGeom prst="rect">
            <a:avLst/>
          </a:prstGeom>
          <a:noFill/>
        </p:spPr>
        <p:txBody>
          <a:bodyPr wrap="square" rtlCol="0">
            <a:spAutoFit/>
          </a:bodyPr>
          <a:lstStyle/>
          <a:p>
            <a:r>
              <a:rPr lang="en-US" b="1" dirty="0"/>
              <a:t>Model building and role of statistics</a:t>
            </a:r>
          </a:p>
        </p:txBody>
      </p:sp>
      <p:grpSp>
        <p:nvGrpSpPr>
          <p:cNvPr id="13" name="Group 12">
            <a:extLst>
              <a:ext uri="{FF2B5EF4-FFF2-40B4-BE49-F238E27FC236}">
                <a16:creationId xmlns:a16="http://schemas.microsoft.com/office/drawing/2014/main" id="{06741F96-B90C-4D09-B87D-140A393C895D}"/>
              </a:ext>
            </a:extLst>
          </p:cNvPr>
          <p:cNvGrpSpPr/>
          <p:nvPr/>
        </p:nvGrpSpPr>
        <p:grpSpPr>
          <a:xfrm>
            <a:off x="1973349" y="2819400"/>
            <a:ext cx="5197301" cy="609600"/>
            <a:chOff x="1936611" y="2514600"/>
            <a:chExt cx="5197301" cy="609600"/>
          </a:xfrm>
        </p:grpSpPr>
        <p:sp>
          <p:nvSpPr>
            <p:cNvPr id="5" name="Rectangle 4">
              <a:extLst>
                <a:ext uri="{FF2B5EF4-FFF2-40B4-BE49-F238E27FC236}">
                  <a16:creationId xmlns:a16="http://schemas.microsoft.com/office/drawing/2014/main" id="{BF3EB942-FD4E-43E1-910A-147BBD85C110}"/>
                </a:ext>
              </a:extLst>
            </p:cNvPr>
            <p:cNvSpPr/>
            <p:nvPr/>
          </p:nvSpPr>
          <p:spPr>
            <a:xfrm>
              <a:off x="4751196" y="2514600"/>
              <a:ext cx="914400" cy="6096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Build models</a:t>
              </a:r>
            </a:p>
          </p:txBody>
        </p:sp>
        <p:sp>
          <p:nvSpPr>
            <p:cNvPr id="6" name="Cylinder 5">
              <a:extLst>
                <a:ext uri="{FF2B5EF4-FFF2-40B4-BE49-F238E27FC236}">
                  <a16:creationId xmlns:a16="http://schemas.microsoft.com/office/drawing/2014/main" id="{186E63E9-7073-407E-A46D-E3537C8C8A90}"/>
                </a:ext>
              </a:extLst>
            </p:cNvPr>
            <p:cNvSpPr/>
            <p:nvPr/>
          </p:nvSpPr>
          <p:spPr>
            <a:xfrm>
              <a:off x="1936611" y="2514600"/>
              <a:ext cx="762000" cy="6096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Obtain Data</a:t>
              </a:r>
            </a:p>
          </p:txBody>
        </p:sp>
        <p:sp>
          <p:nvSpPr>
            <p:cNvPr id="8" name="Rectangle 7">
              <a:extLst>
                <a:ext uri="{FF2B5EF4-FFF2-40B4-BE49-F238E27FC236}">
                  <a16:creationId xmlns:a16="http://schemas.microsoft.com/office/drawing/2014/main" id="{7264821D-9509-4A47-8D0D-7661B862175E}"/>
                </a:ext>
              </a:extLst>
            </p:cNvPr>
            <p:cNvSpPr/>
            <p:nvPr/>
          </p:nvSpPr>
          <p:spPr>
            <a:xfrm>
              <a:off x="3328098" y="2514600"/>
              <a:ext cx="914400" cy="6096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Feature Engineering/ Selection</a:t>
              </a:r>
            </a:p>
          </p:txBody>
        </p:sp>
        <p:sp>
          <p:nvSpPr>
            <p:cNvPr id="9" name="Arrow: Right 8">
              <a:extLst>
                <a:ext uri="{FF2B5EF4-FFF2-40B4-BE49-F238E27FC236}">
                  <a16:creationId xmlns:a16="http://schemas.microsoft.com/office/drawing/2014/main" id="{427F5788-E7EF-4C94-BF85-FCC11A208DB1}"/>
                </a:ext>
              </a:extLst>
            </p:cNvPr>
            <p:cNvSpPr/>
            <p:nvPr/>
          </p:nvSpPr>
          <p:spPr>
            <a:xfrm>
              <a:off x="2819400" y="2628900"/>
              <a:ext cx="356298"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2A8D9A9-F395-4AB2-872C-84253175C19F}"/>
                </a:ext>
              </a:extLst>
            </p:cNvPr>
            <p:cNvSpPr/>
            <p:nvPr/>
          </p:nvSpPr>
          <p:spPr>
            <a:xfrm>
              <a:off x="4330002" y="2628900"/>
              <a:ext cx="356298"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404A636-1B38-4E23-A86E-5E597ADABE30}"/>
                </a:ext>
              </a:extLst>
            </p:cNvPr>
            <p:cNvSpPr/>
            <p:nvPr/>
          </p:nvSpPr>
          <p:spPr>
            <a:xfrm>
              <a:off x="5764405" y="2628900"/>
              <a:ext cx="356298"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9A6883D-0BBA-494B-BAD4-29BF401C9614}"/>
                </a:ext>
              </a:extLst>
            </p:cNvPr>
            <p:cNvSpPr/>
            <p:nvPr/>
          </p:nvSpPr>
          <p:spPr>
            <a:xfrm>
              <a:off x="6219512" y="2514600"/>
              <a:ext cx="914400" cy="609600"/>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Deploy models</a:t>
              </a:r>
            </a:p>
          </p:txBody>
        </p:sp>
      </p:grpSp>
    </p:spTree>
    <p:extLst>
      <p:ext uri="{BB962C8B-B14F-4D97-AF65-F5344CB8AC3E}">
        <p14:creationId xmlns:p14="http://schemas.microsoft.com/office/powerpoint/2010/main" val="1668840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EBD-4B1D-4B59-A60C-12CCAEF922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111295-D744-4472-8C9B-623269C09555}"/>
              </a:ext>
            </a:extLst>
          </p:cNvPr>
          <p:cNvSpPr>
            <a:spLocks noGrp="1"/>
          </p:cNvSpPr>
          <p:nvPr>
            <p:ph idx="1"/>
          </p:nvPr>
        </p:nvSpPr>
        <p:spPr>
          <a:xfrm>
            <a:off x="457200" y="1362456"/>
            <a:ext cx="8229600" cy="5114544"/>
          </a:xfrm>
        </p:spPr>
        <p:txBody>
          <a:bodyPr>
            <a:normAutofit/>
          </a:bodyPr>
          <a:lstStyle/>
          <a:p>
            <a:pPr marL="342900" indent="-342900">
              <a:buFont typeface="+mj-lt"/>
              <a:buAutoNum type="arabicPeriod"/>
            </a:pPr>
            <a:r>
              <a:rPr lang="en-US" sz="1400" dirty="0"/>
              <a:t>Models help us understand the hidden / internal workings / constructs of a process</a:t>
            </a:r>
            <a:r>
              <a:rPr lang="en-US" sz="1400" dirty="0" smtClean="0"/>
              <a:t>. For e.g.</a:t>
            </a:r>
          </a:p>
          <a:p>
            <a:pPr marL="854075" lvl="1" indent="-342900">
              <a:buFont typeface="+mj-lt"/>
              <a:buAutoNum type="arabicPeriod"/>
            </a:pPr>
            <a:r>
              <a:rPr lang="en-US" sz="1200" dirty="0" smtClean="0"/>
              <a:t>modeling the behavior of the corona virus or </a:t>
            </a:r>
          </a:p>
          <a:p>
            <a:pPr marL="854075" lvl="1" indent="-342900">
              <a:buFont typeface="+mj-lt"/>
              <a:buAutoNum type="arabicPeriod"/>
            </a:pPr>
            <a:r>
              <a:rPr lang="en-US" sz="1200" dirty="0" smtClean="0"/>
              <a:t>modeling </a:t>
            </a:r>
            <a:r>
              <a:rPr lang="en-US" sz="1200" dirty="0"/>
              <a:t>the behavior of a customer help us understand they hidden rules customers follow in deciding whether to buy or not buy</a:t>
            </a:r>
          </a:p>
          <a:p>
            <a:pPr marL="342900" indent="-342900">
              <a:buFont typeface="+mj-lt"/>
              <a:buAutoNum type="arabicPeriod"/>
            </a:pPr>
            <a:endParaRPr lang="en-US" sz="1400" dirty="0"/>
          </a:p>
          <a:p>
            <a:pPr marL="342900" indent="-342900">
              <a:buFont typeface="+mj-lt"/>
              <a:buAutoNum type="arabicPeriod"/>
            </a:pPr>
            <a:r>
              <a:rPr lang="en-US" sz="1400" dirty="0"/>
              <a:t>Models also help us predict the future behavior of the entity or process. We can use the model to estimate how the entity or process is going to behave under certain specific situations. For e.g. </a:t>
            </a:r>
            <a:endParaRPr lang="en-US" sz="1400" dirty="0" smtClean="0"/>
          </a:p>
          <a:p>
            <a:pPr marL="854075" lvl="1" indent="-342900">
              <a:buFont typeface="+mj-lt"/>
              <a:buAutoNum type="alphaLcPeriod"/>
            </a:pPr>
            <a:r>
              <a:rPr lang="en-US" sz="1200" dirty="0" smtClean="0"/>
              <a:t>predicting </a:t>
            </a:r>
            <a:r>
              <a:rPr lang="en-US" sz="1200" dirty="0"/>
              <a:t>number of ICU beds and PPE required to treat severe corona cases next </a:t>
            </a:r>
            <a:r>
              <a:rPr lang="en-US" sz="1200" dirty="0" smtClean="0"/>
              <a:t>month or</a:t>
            </a:r>
          </a:p>
          <a:p>
            <a:pPr marL="854075" lvl="1" indent="-342900">
              <a:buFont typeface="+mj-lt"/>
              <a:buAutoNum type="alphaLcPeriod"/>
            </a:pPr>
            <a:r>
              <a:rPr lang="en-US" sz="1200" dirty="0" smtClean="0"/>
              <a:t>whether </a:t>
            </a:r>
            <a:r>
              <a:rPr lang="en-US" sz="1200" dirty="0"/>
              <a:t>a customer is likely to churn in next six months given the data about the customer’s current consumption of goods and services</a:t>
            </a:r>
          </a:p>
          <a:p>
            <a:pPr marL="342900" indent="-342900">
              <a:buFont typeface="+mj-lt"/>
              <a:buAutoNum type="arabicPeriod"/>
            </a:pPr>
            <a:endParaRPr lang="en-US" sz="1400" dirty="0"/>
          </a:p>
          <a:p>
            <a:pPr marL="342900" indent="-342900">
              <a:buFont typeface="+mj-lt"/>
              <a:buAutoNum type="arabicPeriod"/>
            </a:pPr>
            <a:endParaRPr lang="en-US" sz="1400" dirty="0"/>
          </a:p>
        </p:txBody>
      </p:sp>
      <p:sp>
        <p:nvSpPr>
          <p:cNvPr id="4" name="TextBox 3">
            <a:extLst>
              <a:ext uri="{FF2B5EF4-FFF2-40B4-BE49-F238E27FC236}">
                <a16:creationId xmlns:a16="http://schemas.microsoft.com/office/drawing/2014/main" id="{1DB5C6AD-FB5E-420E-B6B7-0004E206B136}"/>
              </a:ext>
            </a:extLst>
          </p:cNvPr>
          <p:cNvSpPr txBox="1"/>
          <p:nvPr/>
        </p:nvSpPr>
        <p:spPr>
          <a:xfrm>
            <a:off x="609600" y="762000"/>
            <a:ext cx="7772400" cy="369332"/>
          </a:xfrm>
          <a:prstGeom prst="rect">
            <a:avLst/>
          </a:prstGeom>
          <a:noFill/>
        </p:spPr>
        <p:txBody>
          <a:bodyPr wrap="square" rtlCol="0">
            <a:spAutoFit/>
          </a:bodyPr>
          <a:lstStyle/>
          <a:p>
            <a:r>
              <a:rPr lang="en-US" b="1" dirty="0"/>
              <a:t>Why do we need </a:t>
            </a:r>
            <a:r>
              <a:rPr lang="en-US" b="1" dirty="0" smtClean="0"/>
              <a:t>a </a:t>
            </a:r>
            <a:r>
              <a:rPr lang="en-US" b="1" dirty="0"/>
              <a:t>model?</a:t>
            </a:r>
          </a:p>
        </p:txBody>
      </p:sp>
    </p:spTree>
    <p:extLst>
      <p:ext uri="{BB962C8B-B14F-4D97-AF65-F5344CB8AC3E}">
        <p14:creationId xmlns:p14="http://schemas.microsoft.com/office/powerpoint/2010/main" val="18935684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87402</TotalTime>
  <Words>5116</Words>
  <Application>Microsoft Office PowerPoint</Application>
  <PresentationFormat>On-screen Show (4:3)</PresentationFormat>
  <Paragraphs>807</Paragraphs>
  <Slides>51</Slides>
  <Notes>23</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59" baseType="lpstr">
      <vt:lpstr>Arial</vt:lpstr>
      <vt:lpstr>Calibri</vt:lpstr>
      <vt:lpstr>Gill Sans MT</vt:lpstr>
      <vt:lpstr>Symbol</vt:lpstr>
      <vt:lpstr>Wingdings</vt:lpstr>
      <vt:lpstr>Office Theme</vt:lpstr>
      <vt:lpstr>Adobe Acrobat Document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Consistent process</vt:lpstr>
      <vt:lpstr>Distribution characteristics of a well defined stable process</vt:lpstr>
      <vt:lpstr>Area under the curve and probability</vt:lpstr>
      <vt:lpstr>Area under the curve and probability</vt:lpstr>
      <vt:lpstr>PowerPoint Presentation</vt:lpstr>
      <vt:lpstr>PowerPoint Presentation</vt:lpstr>
      <vt:lpstr>PowerPoint Presentation</vt:lpstr>
      <vt:lpstr> Modelling Errors – Variance error</vt:lpstr>
      <vt:lpstr>PowerPoint Presentation</vt:lpstr>
      <vt:lpstr>PowerPoint Presentation</vt:lpstr>
      <vt:lpstr>PowerPoint Presentation</vt:lpstr>
      <vt:lpstr>PowerPoint Presentation</vt:lpstr>
      <vt:lpstr>Descriptive statistics – central value and spread </vt:lpstr>
      <vt:lpstr>Descriptive statistics – Spread / Variance</vt:lpstr>
      <vt:lpstr>Descriptive statistics - Standard Deviation</vt:lpstr>
      <vt:lpstr>Descriptive statistics - Range</vt:lpstr>
      <vt:lpstr>Descriptive statistics - Quartiles</vt:lpstr>
      <vt:lpstr>Descriptive statistics – Pairplot analysis</vt:lpstr>
      <vt:lpstr>Descriptive statistics – PairPlot analysis</vt:lpstr>
      <vt:lpstr>Descriptive statistics – PairPlot analysis</vt:lpstr>
      <vt:lpstr>Descriptive statistics – PairPlot analysis</vt:lpstr>
      <vt:lpstr>Descriptive statistics – Lab 1</vt:lpstr>
      <vt:lpstr>Descriptive statistics (univariate / 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Naïve Bayes Classifier -</vt:lpstr>
      <vt:lpstr>PowerPoint Presentation</vt:lpstr>
      <vt:lpstr>PowerPoint Presentation</vt:lpstr>
      <vt:lpstr>PowerPoint Presentation</vt:lpstr>
      <vt:lpstr>PowerPoint Presentation</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My PC</cp:lastModifiedBy>
  <cp:revision>2144</cp:revision>
  <dcterms:created xsi:type="dcterms:W3CDTF">2012-11-25T06:27:51Z</dcterms:created>
  <dcterms:modified xsi:type="dcterms:W3CDTF">2020-05-31T01:44:39Z</dcterms:modified>
</cp:coreProperties>
</file>